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64" r:id="rId4"/>
    <p:sldId id="258" r:id="rId5"/>
    <p:sldId id="259" r:id="rId6"/>
    <p:sldId id="260" r:id="rId7"/>
    <p:sldId id="261" r:id="rId8"/>
    <p:sldId id="262" r:id="rId9"/>
    <p:sldId id="263"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2" d="100"/>
          <a:sy n="72" d="100"/>
        </p:scale>
        <p:origin x="5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44326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42203121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50437" y="740450"/>
            <a:ext cx="7415927" cy="4008120"/>
          </a:xfrm>
          <a:prstGeom prst="rect">
            <a:avLst/>
          </a:prstGeom>
          <a:noFill/>
          <a:ln/>
        </p:spPr>
        <p:txBody>
          <a:bodyPr wrap="square" rtlCol="0" anchor="t"/>
          <a:lstStyle/>
          <a:p>
            <a:pPr marL="0" indent="0">
              <a:lnSpc>
                <a:spcPts val="7890"/>
              </a:lnSpc>
              <a:buNone/>
            </a:pPr>
            <a:r>
              <a:rPr lang="en-US" sz="4800" b="1" dirty="0">
                <a:solidFill>
                  <a:srgbClr val="00002E"/>
                </a:solidFill>
                <a:latin typeface="Nunito" pitchFamily="34" charset="0"/>
                <a:ea typeface="Nunito" pitchFamily="34" charset="-122"/>
                <a:cs typeface="Nunito" pitchFamily="34" charset="-120"/>
              </a:rPr>
              <a:t>Projet Final : Programmation Avancée en Python et Introduction à R</a:t>
            </a:r>
            <a:endParaRPr lang="en-US" sz="4800" dirty="0"/>
          </a:p>
        </p:txBody>
      </p:sp>
      <p:sp>
        <p:nvSpPr>
          <p:cNvPr id="6" name="Text 2"/>
          <p:cNvSpPr/>
          <p:nvPr/>
        </p:nvSpPr>
        <p:spPr>
          <a:xfrm>
            <a:off x="6350437" y="5118854"/>
            <a:ext cx="7415927" cy="2370296"/>
          </a:xfrm>
          <a:prstGeom prst="rect">
            <a:avLst/>
          </a:prstGeom>
          <a:noFill/>
          <a:ln/>
        </p:spPr>
        <p:txBody>
          <a:bodyPr wrap="square" rtlCol="0" anchor="t"/>
          <a:lstStyle/>
          <a:p>
            <a:pPr marL="0" indent="0">
              <a:lnSpc>
                <a:spcPts val="3110"/>
              </a:lnSpc>
              <a:buNone/>
            </a:pPr>
            <a:r>
              <a:rPr lang="en-US" sz="1944" dirty="0">
                <a:solidFill>
                  <a:srgbClr val="00002E"/>
                </a:solidFill>
                <a:latin typeface="PT Sans" pitchFamily="34" charset="0"/>
                <a:ea typeface="PT Sans" pitchFamily="34" charset="-122"/>
                <a:cs typeface="PT Sans" pitchFamily="34" charset="-120"/>
              </a:rPr>
              <a:t>Ce rapport PowerPoint présente les principales réalisations d'une équipe dynamique d'étudiants en informatique dans le cadre de leur projet final. Ensemble, ils ont relevé des défis ambitieux en programmation Python et en analyse de données avec R, démontrant leur expertise technique et leur capacité à travailler de manière collaborative.</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sp>
        <p:nvSpPr>
          <p:cNvPr id="4" name="Text 1"/>
          <p:cNvSpPr/>
          <p:nvPr/>
        </p:nvSpPr>
        <p:spPr>
          <a:xfrm>
            <a:off x="968693" y="1249442"/>
            <a:ext cx="10579060" cy="726043"/>
          </a:xfrm>
          <a:prstGeom prst="rect">
            <a:avLst/>
          </a:prstGeom>
          <a:noFill/>
          <a:ln/>
        </p:spPr>
        <p:txBody>
          <a:bodyPr wrap="none" rtlCol="0" anchor="t"/>
          <a:lstStyle/>
          <a:p>
            <a:pPr marL="0" indent="0">
              <a:lnSpc>
                <a:spcPts val="5718"/>
              </a:lnSpc>
              <a:buNone/>
            </a:pPr>
            <a:r>
              <a:rPr lang="en-US" sz="4574" b="1" dirty="0">
                <a:solidFill>
                  <a:srgbClr val="00002E"/>
                </a:solidFill>
                <a:latin typeface="Nunito" pitchFamily="34" charset="0"/>
                <a:ea typeface="Nunito" pitchFamily="34" charset="-122"/>
                <a:cs typeface="Nunito" pitchFamily="34" charset="-120"/>
              </a:rPr>
              <a:t>Une équipe unie pour un succès partagé</a:t>
            </a:r>
            <a:endParaRPr lang="en-US" sz="4574" dirty="0"/>
          </a:p>
        </p:txBody>
      </p:sp>
      <p:sp>
        <p:nvSpPr>
          <p:cNvPr id="5" name="Text 2"/>
          <p:cNvSpPr/>
          <p:nvPr/>
        </p:nvSpPr>
        <p:spPr>
          <a:xfrm>
            <a:off x="968693" y="2592586"/>
            <a:ext cx="2904530" cy="363141"/>
          </a:xfrm>
          <a:prstGeom prst="rect">
            <a:avLst/>
          </a:prstGeom>
          <a:noFill/>
          <a:ln/>
        </p:spPr>
        <p:txBody>
          <a:bodyPr wrap="none" rtlCol="0" anchor="t"/>
          <a:lstStyle/>
          <a:p>
            <a:pPr marL="0" indent="0">
              <a:lnSpc>
                <a:spcPts val="2859"/>
              </a:lnSpc>
              <a:buNone/>
            </a:pPr>
            <a:r>
              <a:rPr lang="en-US" sz="2287" b="1" dirty="0">
                <a:solidFill>
                  <a:srgbClr val="00002E"/>
                </a:solidFill>
                <a:latin typeface="Nunito" pitchFamily="34" charset="0"/>
                <a:ea typeface="Nunito" pitchFamily="34" charset="-122"/>
                <a:cs typeface="Nunito" pitchFamily="34" charset="-120"/>
              </a:rPr>
              <a:t>L'équipe</a:t>
            </a:r>
            <a:endParaRPr lang="en-US" sz="2287" dirty="0"/>
          </a:p>
        </p:txBody>
      </p:sp>
      <p:sp>
        <p:nvSpPr>
          <p:cNvPr id="6" name="Text 3"/>
          <p:cNvSpPr/>
          <p:nvPr/>
        </p:nvSpPr>
        <p:spPr>
          <a:xfrm>
            <a:off x="968693" y="3202543"/>
            <a:ext cx="3828931" cy="3160395"/>
          </a:xfrm>
          <a:prstGeom prst="rect">
            <a:avLst/>
          </a:prstGeom>
          <a:noFill/>
          <a:ln/>
        </p:spPr>
        <p:txBody>
          <a:bodyPr wrap="square" rtlCol="0" anchor="t"/>
          <a:lstStyle/>
          <a:p>
            <a:pPr marL="0" indent="0">
              <a:lnSpc>
                <a:spcPts val="3110"/>
              </a:lnSpc>
              <a:buNone/>
            </a:pPr>
            <a:r>
              <a:rPr lang="en-US" sz="1944" dirty="0">
                <a:solidFill>
                  <a:srgbClr val="00002E"/>
                </a:solidFill>
                <a:latin typeface="PT Sans" pitchFamily="34" charset="0"/>
                <a:ea typeface="PT Sans" pitchFamily="34" charset="-122"/>
                <a:cs typeface="PT Sans" pitchFamily="34" charset="-120"/>
              </a:rPr>
              <a:t>Composée de 10 membres, cette équipe d'étudiants passionnés a mis en commun leurs compétences et leur enthousiasme pour mener à bien ce projet ambitieux. Chacun a apporté une contribution précieuse, dans un esprit de synergie et de complémentarité.</a:t>
            </a:r>
            <a:endParaRPr lang="en-US" sz="1944" dirty="0"/>
          </a:p>
        </p:txBody>
      </p:sp>
      <p:sp>
        <p:nvSpPr>
          <p:cNvPr id="7" name="Text 4"/>
          <p:cNvSpPr/>
          <p:nvPr/>
        </p:nvSpPr>
        <p:spPr>
          <a:xfrm>
            <a:off x="5407462" y="2592586"/>
            <a:ext cx="2904530" cy="363141"/>
          </a:xfrm>
          <a:prstGeom prst="rect">
            <a:avLst/>
          </a:prstGeom>
          <a:noFill/>
          <a:ln/>
        </p:spPr>
        <p:txBody>
          <a:bodyPr wrap="none" rtlCol="0" anchor="t"/>
          <a:lstStyle/>
          <a:p>
            <a:pPr marL="0" indent="0">
              <a:lnSpc>
                <a:spcPts val="2859"/>
              </a:lnSpc>
              <a:buNone/>
            </a:pPr>
            <a:r>
              <a:rPr lang="en-US" sz="2287" b="1" dirty="0">
                <a:solidFill>
                  <a:srgbClr val="00002E"/>
                </a:solidFill>
                <a:latin typeface="Nunito" pitchFamily="34" charset="0"/>
                <a:ea typeface="Nunito" pitchFamily="34" charset="-122"/>
                <a:cs typeface="Nunito" pitchFamily="34" charset="-120"/>
              </a:rPr>
              <a:t>Profils diversifiés</a:t>
            </a:r>
            <a:endParaRPr lang="en-US" sz="2287" dirty="0"/>
          </a:p>
        </p:txBody>
      </p:sp>
      <p:sp>
        <p:nvSpPr>
          <p:cNvPr id="8" name="Text 5"/>
          <p:cNvSpPr/>
          <p:nvPr/>
        </p:nvSpPr>
        <p:spPr>
          <a:xfrm>
            <a:off x="5407462" y="3202543"/>
            <a:ext cx="3828931" cy="3555444"/>
          </a:xfrm>
          <a:prstGeom prst="rect">
            <a:avLst/>
          </a:prstGeom>
          <a:noFill/>
          <a:ln/>
        </p:spPr>
        <p:txBody>
          <a:bodyPr wrap="square" rtlCol="0" anchor="t"/>
          <a:lstStyle/>
          <a:p>
            <a:pPr marL="0" indent="0">
              <a:lnSpc>
                <a:spcPts val="3110"/>
              </a:lnSpc>
              <a:buNone/>
            </a:pPr>
            <a:r>
              <a:rPr lang="en-US" sz="1944" dirty="0">
                <a:solidFill>
                  <a:srgbClr val="00002E"/>
                </a:solidFill>
                <a:latin typeface="PT Sans" pitchFamily="34" charset="0"/>
                <a:ea typeface="PT Sans" pitchFamily="34" charset="-122"/>
                <a:cs typeface="PT Sans" pitchFamily="34" charset="-120"/>
              </a:rPr>
              <a:t>De l'expertise en Python </a:t>
            </a:r>
            <a:r>
              <a:rPr lang="en-US" sz="1944" dirty="0" smtClean="0">
                <a:solidFill>
                  <a:srgbClr val="00002E"/>
                </a:solidFill>
                <a:latin typeface="PT Sans" pitchFamily="34" charset="0"/>
                <a:ea typeface="PT Sans" pitchFamily="34" charset="-122"/>
                <a:cs typeface="PT Sans" pitchFamily="34" charset="-120"/>
              </a:rPr>
              <a:t> </a:t>
            </a:r>
            <a:r>
              <a:rPr lang="en-US" sz="1944" dirty="0">
                <a:solidFill>
                  <a:srgbClr val="00002E"/>
                </a:solidFill>
                <a:latin typeface="PT Sans" pitchFamily="34" charset="0"/>
                <a:ea typeface="PT Sans" pitchFamily="34" charset="-122"/>
                <a:cs typeface="PT Sans" pitchFamily="34" charset="-120"/>
              </a:rPr>
              <a:t>à l'expertise en R de </a:t>
            </a:r>
            <a:r>
              <a:rPr lang="en-US" sz="1944" dirty="0" smtClean="0">
                <a:solidFill>
                  <a:srgbClr val="00002E"/>
                </a:solidFill>
                <a:latin typeface="PT Sans" pitchFamily="34" charset="0"/>
                <a:ea typeface="PT Sans" pitchFamily="34" charset="-122"/>
                <a:cs typeface="PT Sans" pitchFamily="34" charset="-120"/>
              </a:rPr>
              <a:t>tout les </a:t>
            </a:r>
            <a:r>
              <a:rPr lang="en-US" sz="1944" dirty="0" err="1" smtClean="0">
                <a:solidFill>
                  <a:srgbClr val="00002E"/>
                </a:solidFill>
                <a:latin typeface="PT Sans" pitchFamily="34" charset="0"/>
                <a:ea typeface="PT Sans" pitchFamily="34" charset="-122"/>
                <a:cs typeface="PT Sans" pitchFamily="34" charset="-120"/>
              </a:rPr>
              <a:t>membres</a:t>
            </a:r>
            <a:r>
              <a:rPr lang="en-US" sz="1944" dirty="0" smtClean="0">
                <a:solidFill>
                  <a:srgbClr val="00002E"/>
                </a:solidFill>
                <a:latin typeface="PT Sans" pitchFamily="34" charset="0"/>
                <a:ea typeface="PT Sans" pitchFamily="34" charset="-122"/>
                <a:cs typeface="PT Sans" pitchFamily="34" charset="-120"/>
              </a:rPr>
              <a:t>  </a:t>
            </a:r>
            <a:r>
              <a:rPr lang="en-US" sz="1944" dirty="0" smtClean="0">
                <a:solidFill>
                  <a:srgbClr val="00002E"/>
                </a:solidFill>
                <a:latin typeface="PT Sans" pitchFamily="34" charset="0"/>
                <a:ea typeface="PT Sans" pitchFamily="34" charset="-122"/>
                <a:cs typeface="PT Sans" pitchFamily="34" charset="-120"/>
              </a:rPr>
              <a:t>de </a:t>
            </a:r>
            <a:r>
              <a:rPr lang="en-US" sz="1944" dirty="0" smtClean="0">
                <a:solidFill>
                  <a:srgbClr val="00002E"/>
                </a:solidFill>
                <a:latin typeface="PT Sans" pitchFamily="34" charset="0"/>
                <a:ea typeface="PT Sans" pitchFamily="34" charset="-122"/>
                <a:cs typeface="PT Sans" pitchFamily="34" charset="-120"/>
              </a:rPr>
              <a:t> </a:t>
            </a:r>
            <a:r>
              <a:rPr lang="en-US" sz="1944" dirty="0">
                <a:solidFill>
                  <a:srgbClr val="00002E"/>
                </a:solidFill>
                <a:latin typeface="PT Sans" pitchFamily="34" charset="0"/>
                <a:ea typeface="PT Sans" pitchFamily="34" charset="-122"/>
                <a:cs typeface="PT Sans" pitchFamily="34" charset="-120"/>
              </a:rPr>
              <a:t>cette équipe rassemble des profils variés qui se sont unis pour relever les défis du projet.</a:t>
            </a:r>
            <a:endParaRPr lang="en-US" sz="1944" dirty="0"/>
          </a:p>
        </p:txBody>
      </p:sp>
      <p:sp>
        <p:nvSpPr>
          <p:cNvPr id="9" name="Text 6"/>
          <p:cNvSpPr/>
          <p:nvPr/>
        </p:nvSpPr>
        <p:spPr>
          <a:xfrm>
            <a:off x="9846231" y="2592586"/>
            <a:ext cx="3130510" cy="363141"/>
          </a:xfrm>
          <a:prstGeom prst="rect">
            <a:avLst/>
          </a:prstGeom>
          <a:noFill/>
          <a:ln/>
        </p:spPr>
        <p:txBody>
          <a:bodyPr wrap="none" rtlCol="0" anchor="t"/>
          <a:lstStyle/>
          <a:p>
            <a:pPr marL="0" indent="0">
              <a:lnSpc>
                <a:spcPts val="2859"/>
              </a:lnSpc>
              <a:buNone/>
            </a:pPr>
            <a:r>
              <a:rPr lang="en-US" sz="2287" b="1" dirty="0">
                <a:solidFill>
                  <a:srgbClr val="00002E"/>
                </a:solidFill>
                <a:latin typeface="Nunito" pitchFamily="34" charset="0"/>
                <a:ea typeface="Nunito" pitchFamily="34" charset="-122"/>
                <a:cs typeface="Nunito" pitchFamily="34" charset="-120"/>
              </a:rPr>
              <a:t>Engagement et réussite</a:t>
            </a:r>
            <a:endParaRPr lang="en-US" sz="2287" dirty="0"/>
          </a:p>
        </p:txBody>
      </p:sp>
      <p:sp>
        <p:nvSpPr>
          <p:cNvPr id="10" name="Text 7"/>
          <p:cNvSpPr/>
          <p:nvPr/>
        </p:nvSpPr>
        <p:spPr>
          <a:xfrm>
            <a:off x="9846231" y="3202543"/>
            <a:ext cx="3828931" cy="2765346"/>
          </a:xfrm>
          <a:prstGeom prst="rect">
            <a:avLst/>
          </a:prstGeom>
          <a:noFill/>
          <a:ln/>
        </p:spPr>
        <p:txBody>
          <a:bodyPr wrap="square" rtlCol="0" anchor="t"/>
          <a:lstStyle/>
          <a:p>
            <a:pPr marL="0" indent="0">
              <a:lnSpc>
                <a:spcPts val="3110"/>
              </a:lnSpc>
              <a:buNone/>
            </a:pPr>
            <a:r>
              <a:rPr lang="en-US" sz="1944" dirty="0">
                <a:solidFill>
                  <a:srgbClr val="00002E"/>
                </a:solidFill>
                <a:latin typeface="PT Sans" pitchFamily="34" charset="0"/>
                <a:ea typeface="PT Sans" pitchFamily="34" charset="-122"/>
                <a:cs typeface="PT Sans" pitchFamily="34" charset="-120"/>
              </a:rPr>
              <a:t>Grâce à leur travail acharné et leur engagement total, les membres de l'équipe ont pu atteindre leurs objectifs avec succès. Leur collaboration étroite a permis de surmonter les obstacles et de livrer un projet d'une grande qualité.</a:t>
            </a:r>
            <a:endParaRPr lang="en-US" sz="194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6727" y="0"/>
            <a:ext cx="14630400" cy="8229600"/>
          </a:xfrm>
          <a:prstGeom prst="rect">
            <a:avLst/>
          </a:prstGeom>
          <a:solidFill>
            <a:srgbClr val="F3F3FF">
              <a:alpha val="75000"/>
            </a:srgbClr>
          </a:solidFill>
          <a:ln/>
        </p:spPr>
      </p:sp>
      <p:sp>
        <p:nvSpPr>
          <p:cNvPr id="4" name="Text 1"/>
          <p:cNvSpPr/>
          <p:nvPr/>
        </p:nvSpPr>
        <p:spPr>
          <a:xfrm>
            <a:off x="968693" y="1249442"/>
            <a:ext cx="10579060" cy="726043"/>
          </a:xfrm>
          <a:prstGeom prst="rect">
            <a:avLst/>
          </a:prstGeom>
          <a:noFill/>
          <a:ln/>
        </p:spPr>
        <p:txBody>
          <a:bodyPr wrap="none" rtlCol="0" anchor="t"/>
          <a:lstStyle/>
          <a:p>
            <a:pPr marL="0" indent="0">
              <a:lnSpc>
                <a:spcPts val="5718"/>
              </a:lnSpc>
              <a:buNone/>
            </a:pPr>
            <a:r>
              <a:rPr lang="en-US" sz="4574" dirty="0" smtClean="0"/>
              <a:t>Les </a:t>
            </a:r>
            <a:r>
              <a:rPr lang="en-US" sz="4574" dirty="0" err="1" smtClean="0"/>
              <a:t>Membres</a:t>
            </a:r>
            <a:r>
              <a:rPr lang="en-US" sz="4574" dirty="0" smtClean="0"/>
              <a:t> du </a:t>
            </a:r>
            <a:r>
              <a:rPr lang="en-US" sz="4574" dirty="0" err="1" smtClean="0"/>
              <a:t>Groupe</a:t>
            </a:r>
            <a:endParaRPr lang="en-US" sz="4574" dirty="0"/>
          </a:p>
        </p:txBody>
      </p:sp>
      <p:sp>
        <p:nvSpPr>
          <p:cNvPr id="5" name="Text 2"/>
          <p:cNvSpPr/>
          <p:nvPr/>
        </p:nvSpPr>
        <p:spPr>
          <a:xfrm>
            <a:off x="968693" y="2592586"/>
            <a:ext cx="2904530" cy="363141"/>
          </a:xfrm>
          <a:prstGeom prst="rect">
            <a:avLst/>
          </a:prstGeom>
          <a:noFill/>
          <a:ln/>
        </p:spPr>
        <p:txBody>
          <a:bodyPr wrap="none" rtlCol="0" anchor="t"/>
          <a:lstStyle/>
          <a:p>
            <a:pPr marL="0" indent="0">
              <a:lnSpc>
                <a:spcPts val="2859"/>
              </a:lnSpc>
              <a:buNone/>
            </a:pPr>
            <a:endParaRPr lang="en-US" sz="2287" dirty="0"/>
          </a:p>
        </p:txBody>
      </p:sp>
      <p:sp>
        <p:nvSpPr>
          <p:cNvPr id="6" name="Text 3"/>
          <p:cNvSpPr/>
          <p:nvPr/>
        </p:nvSpPr>
        <p:spPr>
          <a:xfrm>
            <a:off x="968693" y="3202543"/>
            <a:ext cx="3828931" cy="3160395"/>
          </a:xfrm>
          <a:prstGeom prst="rect">
            <a:avLst/>
          </a:prstGeom>
          <a:noFill/>
          <a:ln/>
        </p:spPr>
        <p:txBody>
          <a:bodyPr wrap="square" rtlCol="0" anchor="t"/>
          <a:lstStyle/>
          <a:p>
            <a:pPr marL="0" indent="0">
              <a:lnSpc>
                <a:spcPts val="3110"/>
              </a:lnSpc>
              <a:buNone/>
            </a:pPr>
            <a:endParaRPr lang="en-US" sz="1944" dirty="0"/>
          </a:p>
        </p:txBody>
      </p:sp>
      <p:sp>
        <p:nvSpPr>
          <p:cNvPr id="7" name="Text 4"/>
          <p:cNvSpPr/>
          <p:nvPr/>
        </p:nvSpPr>
        <p:spPr>
          <a:xfrm>
            <a:off x="5407462" y="2592586"/>
            <a:ext cx="2904530" cy="363141"/>
          </a:xfrm>
          <a:prstGeom prst="rect">
            <a:avLst/>
          </a:prstGeom>
          <a:noFill/>
          <a:ln/>
        </p:spPr>
        <p:txBody>
          <a:bodyPr wrap="none" rtlCol="0" anchor="t"/>
          <a:lstStyle/>
          <a:p>
            <a:pPr marL="0" indent="0">
              <a:lnSpc>
                <a:spcPts val="2859"/>
              </a:lnSpc>
              <a:buNone/>
            </a:pPr>
            <a:endParaRPr lang="en-US" sz="2287" dirty="0"/>
          </a:p>
        </p:txBody>
      </p:sp>
      <p:sp>
        <p:nvSpPr>
          <p:cNvPr id="8" name="Text 5"/>
          <p:cNvSpPr/>
          <p:nvPr/>
        </p:nvSpPr>
        <p:spPr>
          <a:xfrm>
            <a:off x="5407462" y="3202543"/>
            <a:ext cx="3828931" cy="3555444"/>
          </a:xfrm>
          <a:prstGeom prst="rect">
            <a:avLst/>
          </a:prstGeom>
          <a:noFill/>
          <a:ln/>
        </p:spPr>
        <p:txBody>
          <a:bodyPr wrap="square" rtlCol="0" anchor="t"/>
          <a:lstStyle/>
          <a:p>
            <a:pPr marL="0" indent="0">
              <a:lnSpc>
                <a:spcPts val="3110"/>
              </a:lnSpc>
              <a:buNone/>
            </a:pPr>
            <a:endParaRPr lang="en-US" sz="1944" dirty="0"/>
          </a:p>
        </p:txBody>
      </p:sp>
      <p:sp>
        <p:nvSpPr>
          <p:cNvPr id="9" name="Text 6"/>
          <p:cNvSpPr/>
          <p:nvPr/>
        </p:nvSpPr>
        <p:spPr>
          <a:xfrm>
            <a:off x="9846231" y="2592586"/>
            <a:ext cx="3130510" cy="363141"/>
          </a:xfrm>
          <a:prstGeom prst="rect">
            <a:avLst/>
          </a:prstGeom>
          <a:noFill/>
          <a:ln/>
        </p:spPr>
        <p:txBody>
          <a:bodyPr wrap="none" rtlCol="0" anchor="t"/>
          <a:lstStyle/>
          <a:p>
            <a:pPr marL="0" indent="0">
              <a:lnSpc>
                <a:spcPts val="2859"/>
              </a:lnSpc>
              <a:buNone/>
            </a:pPr>
            <a:endParaRPr lang="en-US" sz="2287" dirty="0"/>
          </a:p>
        </p:txBody>
      </p:sp>
      <p:sp>
        <p:nvSpPr>
          <p:cNvPr id="10" name="Text 7"/>
          <p:cNvSpPr/>
          <p:nvPr/>
        </p:nvSpPr>
        <p:spPr>
          <a:xfrm>
            <a:off x="9846231" y="3202543"/>
            <a:ext cx="3828931" cy="2765346"/>
          </a:xfrm>
          <a:prstGeom prst="rect">
            <a:avLst/>
          </a:prstGeom>
          <a:noFill/>
          <a:ln/>
        </p:spPr>
        <p:txBody>
          <a:bodyPr wrap="square" rtlCol="0" anchor="t"/>
          <a:lstStyle/>
          <a:p>
            <a:pPr marL="0" indent="0">
              <a:lnSpc>
                <a:spcPts val="3110"/>
              </a:lnSpc>
              <a:buNone/>
            </a:pPr>
            <a:endParaRPr lang="en-US" sz="1944" dirty="0"/>
          </a:p>
        </p:txBody>
      </p:sp>
      <p:sp>
        <p:nvSpPr>
          <p:cNvPr id="11" name="Rectangle 10"/>
          <p:cNvSpPr/>
          <p:nvPr/>
        </p:nvSpPr>
        <p:spPr>
          <a:xfrm>
            <a:off x="1158948" y="2488019"/>
            <a:ext cx="12642111" cy="519932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fr-FR" dirty="0" smtClean="0">
                <a:solidFill>
                  <a:schemeClr val="tx1"/>
                </a:solidFill>
              </a:rPr>
              <a:t>DALKO Patient 10%</a:t>
            </a:r>
            <a:endParaRPr lang="fr-FR" dirty="0">
              <a:solidFill>
                <a:schemeClr val="tx1"/>
              </a:solidFill>
            </a:endParaRPr>
          </a:p>
          <a:p>
            <a:pPr algn="ctr">
              <a:lnSpc>
                <a:spcPct val="150000"/>
              </a:lnSpc>
            </a:pPr>
            <a:r>
              <a:rPr lang="fr-FR" dirty="0" smtClean="0">
                <a:solidFill>
                  <a:schemeClr val="tx1"/>
                </a:solidFill>
              </a:rPr>
              <a:t> </a:t>
            </a:r>
            <a:r>
              <a:rPr lang="fr-FR" dirty="0">
                <a:solidFill>
                  <a:schemeClr val="tx1"/>
                </a:solidFill>
              </a:rPr>
              <a:t>HOUNKPATI Blessing Marcelle </a:t>
            </a:r>
            <a:r>
              <a:rPr lang="fr-FR" dirty="0" err="1" smtClean="0">
                <a:solidFill>
                  <a:schemeClr val="tx1"/>
                </a:solidFill>
              </a:rPr>
              <a:t>Jémima</a:t>
            </a:r>
            <a:r>
              <a:rPr lang="fr-FR" smtClean="0">
                <a:solidFill>
                  <a:schemeClr val="tx1"/>
                </a:solidFill>
              </a:rPr>
              <a:t> 10%</a:t>
            </a:r>
            <a:endParaRPr lang="fr-FR" dirty="0">
              <a:solidFill>
                <a:schemeClr val="tx1"/>
              </a:solidFill>
            </a:endParaRPr>
          </a:p>
          <a:p>
            <a:pPr algn="ctr">
              <a:lnSpc>
                <a:spcPct val="150000"/>
              </a:lnSpc>
            </a:pPr>
            <a:r>
              <a:rPr lang="fr-FR" dirty="0" smtClean="0">
                <a:solidFill>
                  <a:schemeClr val="tx1"/>
                </a:solidFill>
              </a:rPr>
              <a:t> </a:t>
            </a:r>
            <a:r>
              <a:rPr lang="fr-FR" dirty="0">
                <a:solidFill>
                  <a:schemeClr val="tx1"/>
                </a:solidFill>
              </a:rPr>
              <a:t>ADEGOKE </a:t>
            </a:r>
            <a:r>
              <a:rPr lang="fr-FR" dirty="0" err="1">
                <a:solidFill>
                  <a:schemeClr val="tx1"/>
                </a:solidFill>
              </a:rPr>
              <a:t>Adébissi</a:t>
            </a:r>
            <a:r>
              <a:rPr lang="fr-FR" dirty="0">
                <a:solidFill>
                  <a:schemeClr val="tx1"/>
                </a:solidFill>
              </a:rPr>
              <a:t> </a:t>
            </a:r>
            <a:r>
              <a:rPr lang="fr-FR" dirty="0" err="1">
                <a:solidFill>
                  <a:schemeClr val="tx1"/>
                </a:solidFill>
              </a:rPr>
              <a:t>Adéoyé</a:t>
            </a:r>
            <a:r>
              <a:rPr lang="fr-FR" dirty="0">
                <a:solidFill>
                  <a:schemeClr val="tx1"/>
                </a:solidFill>
              </a:rPr>
              <a:t> </a:t>
            </a:r>
            <a:r>
              <a:rPr lang="fr-FR" dirty="0" smtClean="0">
                <a:solidFill>
                  <a:schemeClr val="tx1"/>
                </a:solidFill>
              </a:rPr>
              <a:t>Ulrich 10%</a:t>
            </a:r>
            <a:endParaRPr lang="fr-FR" dirty="0">
              <a:solidFill>
                <a:schemeClr val="tx1"/>
              </a:solidFill>
            </a:endParaRPr>
          </a:p>
          <a:p>
            <a:pPr algn="ctr">
              <a:lnSpc>
                <a:spcPct val="150000"/>
              </a:lnSpc>
            </a:pPr>
            <a:r>
              <a:rPr lang="fr-FR" dirty="0" smtClean="0">
                <a:solidFill>
                  <a:schemeClr val="tx1"/>
                </a:solidFill>
              </a:rPr>
              <a:t>ACOSSINOU </a:t>
            </a:r>
            <a:r>
              <a:rPr lang="fr-FR" dirty="0">
                <a:solidFill>
                  <a:schemeClr val="tx1"/>
                </a:solidFill>
              </a:rPr>
              <a:t>Marcel </a:t>
            </a:r>
            <a:r>
              <a:rPr lang="fr-FR" dirty="0" smtClean="0">
                <a:solidFill>
                  <a:schemeClr val="tx1"/>
                </a:solidFill>
              </a:rPr>
              <a:t>Omer 10%</a:t>
            </a:r>
          </a:p>
          <a:p>
            <a:pPr algn="ctr">
              <a:lnSpc>
                <a:spcPct val="150000"/>
              </a:lnSpc>
            </a:pPr>
            <a:r>
              <a:rPr lang="fr-FR" dirty="0">
                <a:solidFill>
                  <a:schemeClr val="tx1"/>
                </a:solidFill>
              </a:rPr>
              <a:t>TCHEFFA </a:t>
            </a:r>
            <a:r>
              <a:rPr lang="fr-FR" dirty="0" err="1">
                <a:solidFill>
                  <a:schemeClr val="tx1"/>
                </a:solidFill>
              </a:rPr>
              <a:t>Pretty</a:t>
            </a:r>
            <a:r>
              <a:rPr lang="fr-FR" dirty="0">
                <a:solidFill>
                  <a:schemeClr val="tx1"/>
                </a:solidFill>
              </a:rPr>
              <a:t> Espérance </a:t>
            </a:r>
            <a:r>
              <a:rPr lang="fr-FR" dirty="0" err="1" smtClean="0">
                <a:solidFill>
                  <a:schemeClr val="tx1"/>
                </a:solidFill>
              </a:rPr>
              <a:t>Nounagnon</a:t>
            </a:r>
            <a:r>
              <a:rPr lang="fr-FR" dirty="0" smtClean="0">
                <a:solidFill>
                  <a:schemeClr val="tx1"/>
                </a:solidFill>
              </a:rPr>
              <a:t> 10%</a:t>
            </a:r>
            <a:endParaRPr lang="fr-FR" dirty="0">
              <a:solidFill>
                <a:schemeClr val="tx1"/>
              </a:solidFill>
            </a:endParaRPr>
          </a:p>
          <a:p>
            <a:pPr algn="ctr">
              <a:lnSpc>
                <a:spcPct val="150000"/>
              </a:lnSpc>
            </a:pPr>
            <a:r>
              <a:rPr lang="fr-FR" dirty="0" smtClean="0">
                <a:solidFill>
                  <a:schemeClr val="tx1"/>
                </a:solidFill>
              </a:rPr>
              <a:t> </a:t>
            </a:r>
            <a:r>
              <a:rPr lang="fr-FR" dirty="0">
                <a:solidFill>
                  <a:schemeClr val="tx1"/>
                </a:solidFill>
              </a:rPr>
              <a:t>AVENON Pasternak </a:t>
            </a:r>
            <a:r>
              <a:rPr lang="fr-FR" dirty="0" err="1" smtClean="0">
                <a:solidFill>
                  <a:schemeClr val="tx1"/>
                </a:solidFill>
              </a:rPr>
              <a:t>Karmel</a:t>
            </a:r>
            <a:r>
              <a:rPr lang="fr-FR" dirty="0" smtClean="0">
                <a:solidFill>
                  <a:schemeClr val="tx1"/>
                </a:solidFill>
              </a:rPr>
              <a:t> 10%</a:t>
            </a:r>
            <a:endParaRPr lang="fr-FR" dirty="0">
              <a:solidFill>
                <a:schemeClr val="tx1"/>
              </a:solidFill>
            </a:endParaRPr>
          </a:p>
          <a:p>
            <a:pPr algn="ctr">
              <a:lnSpc>
                <a:spcPct val="150000"/>
              </a:lnSpc>
            </a:pPr>
            <a:r>
              <a:rPr lang="fr-FR" dirty="0" smtClean="0">
                <a:solidFill>
                  <a:schemeClr val="tx1"/>
                </a:solidFill>
              </a:rPr>
              <a:t> </a:t>
            </a:r>
            <a:r>
              <a:rPr lang="fr-FR" dirty="0">
                <a:solidFill>
                  <a:schemeClr val="tx1"/>
                </a:solidFill>
              </a:rPr>
              <a:t>ZANNOUBO Tiphaine Roxane </a:t>
            </a:r>
            <a:r>
              <a:rPr lang="fr-FR" dirty="0" err="1" smtClean="0">
                <a:solidFill>
                  <a:schemeClr val="tx1"/>
                </a:solidFill>
              </a:rPr>
              <a:t>Oluwafèmi</a:t>
            </a:r>
            <a:r>
              <a:rPr lang="fr-FR" dirty="0" smtClean="0">
                <a:solidFill>
                  <a:schemeClr val="tx1"/>
                </a:solidFill>
              </a:rPr>
              <a:t> 10%</a:t>
            </a:r>
            <a:endParaRPr lang="fr-FR" dirty="0">
              <a:solidFill>
                <a:schemeClr val="tx1"/>
              </a:solidFill>
            </a:endParaRPr>
          </a:p>
          <a:p>
            <a:pPr algn="ctr">
              <a:lnSpc>
                <a:spcPct val="150000"/>
              </a:lnSpc>
            </a:pPr>
            <a:r>
              <a:rPr lang="fr-FR" dirty="0" smtClean="0">
                <a:solidFill>
                  <a:schemeClr val="tx1"/>
                </a:solidFill>
              </a:rPr>
              <a:t> </a:t>
            </a:r>
            <a:r>
              <a:rPr lang="fr-FR" dirty="0">
                <a:solidFill>
                  <a:schemeClr val="tx1"/>
                </a:solidFill>
              </a:rPr>
              <a:t>HOUNDAYI </a:t>
            </a:r>
            <a:r>
              <a:rPr lang="fr-FR" dirty="0" err="1">
                <a:solidFill>
                  <a:schemeClr val="tx1"/>
                </a:solidFill>
              </a:rPr>
              <a:t>Mahougnon</a:t>
            </a:r>
            <a:r>
              <a:rPr lang="fr-FR" dirty="0">
                <a:solidFill>
                  <a:schemeClr val="tx1"/>
                </a:solidFill>
              </a:rPr>
              <a:t> </a:t>
            </a:r>
            <a:r>
              <a:rPr lang="fr-FR" dirty="0" err="1" smtClean="0">
                <a:solidFill>
                  <a:schemeClr val="tx1"/>
                </a:solidFill>
              </a:rPr>
              <a:t>Fredy</a:t>
            </a:r>
            <a:r>
              <a:rPr lang="fr-FR" dirty="0" smtClean="0">
                <a:solidFill>
                  <a:schemeClr val="tx1"/>
                </a:solidFill>
              </a:rPr>
              <a:t> 10%</a:t>
            </a:r>
            <a:endParaRPr lang="fr-FR" dirty="0">
              <a:solidFill>
                <a:schemeClr val="tx1"/>
              </a:solidFill>
            </a:endParaRPr>
          </a:p>
          <a:p>
            <a:pPr algn="ctr">
              <a:lnSpc>
                <a:spcPct val="150000"/>
              </a:lnSpc>
            </a:pPr>
            <a:r>
              <a:rPr lang="fr-FR" dirty="0" smtClean="0">
                <a:solidFill>
                  <a:schemeClr val="tx1"/>
                </a:solidFill>
              </a:rPr>
              <a:t> </a:t>
            </a:r>
            <a:r>
              <a:rPr lang="fr-FR" dirty="0">
                <a:solidFill>
                  <a:schemeClr val="tx1"/>
                </a:solidFill>
              </a:rPr>
              <a:t>DAHOUI Alex Armel </a:t>
            </a:r>
            <a:r>
              <a:rPr lang="fr-FR" dirty="0" err="1" smtClean="0">
                <a:solidFill>
                  <a:schemeClr val="tx1"/>
                </a:solidFill>
              </a:rPr>
              <a:t>Dossou</a:t>
            </a:r>
            <a:r>
              <a:rPr lang="fr-FR" dirty="0" smtClean="0">
                <a:solidFill>
                  <a:schemeClr val="tx1"/>
                </a:solidFill>
              </a:rPr>
              <a:t> 10%</a:t>
            </a:r>
            <a:endParaRPr lang="fr-FR" dirty="0">
              <a:solidFill>
                <a:schemeClr val="tx1"/>
              </a:solidFill>
            </a:endParaRPr>
          </a:p>
          <a:p>
            <a:pPr algn="ctr">
              <a:lnSpc>
                <a:spcPct val="150000"/>
              </a:lnSpc>
            </a:pPr>
            <a:r>
              <a:rPr lang="fr-FR" dirty="0" smtClean="0">
                <a:solidFill>
                  <a:schemeClr val="tx1"/>
                </a:solidFill>
              </a:rPr>
              <a:t>EGUEDJI </a:t>
            </a:r>
            <a:r>
              <a:rPr lang="fr-FR" dirty="0" err="1">
                <a:solidFill>
                  <a:schemeClr val="tx1"/>
                </a:solidFill>
              </a:rPr>
              <a:t>Mahoutondji</a:t>
            </a:r>
            <a:r>
              <a:rPr lang="fr-FR" dirty="0">
                <a:solidFill>
                  <a:schemeClr val="tx1"/>
                </a:solidFill>
              </a:rPr>
              <a:t> </a:t>
            </a:r>
            <a:r>
              <a:rPr lang="fr-FR" dirty="0" err="1">
                <a:solidFill>
                  <a:schemeClr val="tx1"/>
                </a:solidFill>
              </a:rPr>
              <a:t>Obed</a:t>
            </a:r>
            <a:r>
              <a:rPr lang="fr-FR" dirty="0">
                <a:solidFill>
                  <a:schemeClr val="tx1"/>
                </a:solidFill>
              </a:rPr>
              <a:t> </a:t>
            </a:r>
            <a:r>
              <a:rPr lang="fr-FR" dirty="0" err="1" smtClean="0">
                <a:solidFill>
                  <a:schemeClr val="tx1"/>
                </a:solidFill>
              </a:rPr>
              <a:t>Moriace</a:t>
            </a:r>
            <a:r>
              <a:rPr lang="fr-FR" dirty="0" smtClean="0">
                <a:solidFill>
                  <a:schemeClr val="tx1"/>
                </a:solidFill>
              </a:rPr>
              <a:t> 10%</a:t>
            </a:r>
            <a:endParaRPr lang="fr-FR" dirty="0">
              <a:solidFill>
                <a:schemeClr val="tx1"/>
              </a:solidFill>
            </a:endParaRPr>
          </a:p>
        </p:txBody>
      </p:sp>
    </p:spTree>
    <p:extLst>
      <p:ext uri="{BB962C8B-B14F-4D97-AF65-F5344CB8AC3E}">
        <p14:creationId xmlns:p14="http://schemas.microsoft.com/office/powerpoint/2010/main" val="42875913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36151" y="1349573"/>
            <a:ext cx="5875496" cy="534591"/>
          </a:xfrm>
          <a:prstGeom prst="rect">
            <a:avLst/>
          </a:prstGeom>
          <a:noFill/>
          <a:ln/>
        </p:spPr>
        <p:txBody>
          <a:bodyPr wrap="none" rtlCol="0" anchor="t"/>
          <a:lstStyle/>
          <a:p>
            <a:pPr marL="0" indent="0">
              <a:lnSpc>
                <a:spcPts val="4209"/>
              </a:lnSpc>
              <a:buNone/>
            </a:pPr>
            <a:r>
              <a:rPr lang="en-US" sz="3367" b="1" dirty="0">
                <a:solidFill>
                  <a:srgbClr val="00002E"/>
                </a:solidFill>
                <a:latin typeface="Nunito" pitchFamily="34" charset="0"/>
                <a:ea typeface="Nunito" pitchFamily="34" charset="-122"/>
                <a:cs typeface="Nunito" pitchFamily="34" charset="-120"/>
              </a:rPr>
              <a:t>Contexte et objectifs du projet</a:t>
            </a:r>
            <a:endParaRPr lang="en-US" sz="3367" dirty="0"/>
          </a:p>
        </p:txBody>
      </p:sp>
      <p:sp>
        <p:nvSpPr>
          <p:cNvPr id="6" name="Shape 2"/>
          <p:cNvSpPr/>
          <p:nvPr/>
        </p:nvSpPr>
        <p:spPr>
          <a:xfrm>
            <a:off x="636151" y="2361128"/>
            <a:ext cx="408861" cy="408861"/>
          </a:xfrm>
          <a:prstGeom prst="roundRect">
            <a:avLst>
              <a:gd name="adj" fmla="val 80018"/>
            </a:avLst>
          </a:prstGeom>
          <a:solidFill>
            <a:srgbClr val="F3F3FF"/>
          </a:solidFill>
          <a:ln w="15240">
            <a:solidFill>
              <a:srgbClr val="00002E"/>
            </a:solidFill>
            <a:prstDash val="solid"/>
          </a:ln>
        </p:spPr>
      </p:sp>
      <p:sp>
        <p:nvSpPr>
          <p:cNvPr id="7" name="Text 3"/>
          <p:cNvSpPr/>
          <p:nvPr/>
        </p:nvSpPr>
        <p:spPr>
          <a:xfrm>
            <a:off x="763548" y="2437209"/>
            <a:ext cx="153948" cy="256580"/>
          </a:xfrm>
          <a:prstGeom prst="rect">
            <a:avLst/>
          </a:prstGeom>
          <a:noFill/>
          <a:ln/>
        </p:spPr>
        <p:txBody>
          <a:bodyPr wrap="none" rtlCol="0" anchor="t"/>
          <a:lstStyle/>
          <a:p>
            <a:pPr marL="0" indent="0" algn="ctr">
              <a:lnSpc>
                <a:spcPts val="2020"/>
              </a:lnSpc>
              <a:buNone/>
            </a:pPr>
            <a:r>
              <a:rPr lang="en-US" sz="2020" b="1" dirty="0">
                <a:solidFill>
                  <a:srgbClr val="2D4DF2"/>
                </a:solidFill>
                <a:latin typeface="Nunito" pitchFamily="34" charset="0"/>
                <a:ea typeface="Nunito" pitchFamily="34" charset="-122"/>
                <a:cs typeface="Nunito" pitchFamily="34" charset="-120"/>
              </a:rPr>
              <a:t>1</a:t>
            </a:r>
            <a:endParaRPr lang="en-US" sz="2020" dirty="0"/>
          </a:p>
        </p:txBody>
      </p:sp>
      <p:sp>
        <p:nvSpPr>
          <p:cNvPr id="8" name="Text 4"/>
          <p:cNvSpPr/>
          <p:nvPr/>
        </p:nvSpPr>
        <p:spPr>
          <a:xfrm>
            <a:off x="1226701" y="2361128"/>
            <a:ext cx="2138243" cy="267295"/>
          </a:xfrm>
          <a:prstGeom prst="rect">
            <a:avLst/>
          </a:prstGeom>
          <a:noFill/>
          <a:ln/>
        </p:spPr>
        <p:txBody>
          <a:bodyPr wrap="none" rtlCol="0" anchor="t"/>
          <a:lstStyle/>
          <a:p>
            <a:pPr marL="0" indent="0">
              <a:lnSpc>
                <a:spcPts val="2105"/>
              </a:lnSpc>
              <a:buNone/>
            </a:pPr>
            <a:r>
              <a:rPr lang="en-US" sz="1684" b="1" dirty="0">
                <a:solidFill>
                  <a:srgbClr val="2D4DF2"/>
                </a:solidFill>
                <a:latin typeface="Nunito" pitchFamily="34" charset="0"/>
                <a:ea typeface="Nunito" pitchFamily="34" charset="-122"/>
                <a:cs typeface="Nunito" pitchFamily="34" charset="-120"/>
              </a:rPr>
              <a:t>Problématique</a:t>
            </a:r>
            <a:endParaRPr lang="en-US" sz="1684" dirty="0"/>
          </a:p>
        </p:txBody>
      </p:sp>
      <p:sp>
        <p:nvSpPr>
          <p:cNvPr id="9" name="Text 5"/>
          <p:cNvSpPr/>
          <p:nvPr/>
        </p:nvSpPr>
        <p:spPr>
          <a:xfrm>
            <a:off x="1226701" y="2737366"/>
            <a:ext cx="7281148" cy="872609"/>
          </a:xfrm>
          <a:prstGeom prst="rect">
            <a:avLst/>
          </a:prstGeom>
          <a:noFill/>
          <a:ln/>
        </p:spPr>
        <p:txBody>
          <a:bodyPr wrap="square" rtlCol="0" anchor="t"/>
          <a:lstStyle/>
          <a:p>
            <a:pPr marL="0" indent="0">
              <a:lnSpc>
                <a:spcPts val="2290"/>
              </a:lnSpc>
              <a:buNone/>
            </a:pPr>
            <a:r>
              <a:rPr lang="en-US" sz="1431" dirty="0">
                <a:solidFill>
                  <a:srgbClr val="00002E"/>
                </a:solidFill>
                <a:latin typeface="PT Sans" pitchFamily="34" charset="0"/>
                <a:ea typeface="PT Sans" pitchFamily="34" charset="-122"/>
                <a:cs typeface="PT Sans" pitchFamily="34" charset="-120"/>
              </a:rPr>
              <a:t>Face à un besoin croissant de compétences pratiques en programmation Python et R, ce projet vise à permettre aux étudiants d'appliquer leurs connaissances théoriques à des problèmes concrets.</a:t>
            </a:r>
            <a:endParaRPr lang="en-US" sz="1431" dirty="0"/>
          </a:p>
        </p:txBody>
      </p:sp>
      <p:sp>
        <p:nvSpPr>
          <p:cNvPr id="10" name="Shape 6"/>
          <p:cNvSpPr/>
          <p:nvPr/>
        </p:nvSpPr>
        <p:spPr>
          <a:xfrm>
            <a:off x="636151" y="3996095"/>
            <a:ext cx="408861" cy="408861"/>
          </a:xfrm>
          <a:prstGeom prst="roundRect">
            <a:avLst>
              <a:gd name="adj" fmla="val 80018"/>
            </a:avLst>
          </a:prstGeom>
          <a:solidFill>
            <a:srgbClr val="F3F3FF"/>
          </a:solidFill>
          <a:ln w="15240">
            <a:solidFill>
              <a:srgbClr val="00002E"/>
            </a:solidFill>
            <a:prstDash val="solid"/>
          </a:ln>
        </p:spPr>
      </p:sp>
      <p:sp>
        <p:nvSpPr>
          <p:cNvPr id="11" name="Text 7"/>
          <p:cNvSpPr/>
          <p:nvPr/>
        </p:nvSpPr>
        <p:spPr>
          <a:xfrm>
            <a:off x="763548" y="4072176"/>
            <a:ext cx="153948" cy="256580"/>
          </a:xfrm>
          <a:prstGeom prst="rect">
            <a:avLst/>
          </a:prstGeom>
          <a:noFill/>
          <a:ln/>
        </p:spPr>
        <p:txBody>
          <a:bodyPr wrap="none" rtlCol="0" anchor="t"/>
          <a:lstStyle/>
          <a:p>
            <a:pPr marL="0" indent="0" algn="ctr">
              <a:lnSpc>
                <a:spcPts val="2020"/>
              </a:lnSpc>
              <a:buNone/>
            </a:pPr>
            <a:r>
              <a:rPr lang="en-US" sz="2020" b="1" dirty="0">
                <a:solidFill>
                  <a:srgbClr val="015F98"/>
                </a:solidFill>
                <a:latin typeface="Nunito" pitchFamily="34" charset="0"/>
                <a:ea typeface="Nunito" pitchFamily="34" charset="-122"/>
                <a:cs typeface="Nunito" pitchFamily="34" charset="-120"/>
              </a:rPr>
              <a:t>2</a:t>
            </a:r>
            <a:endParaRPr lang="en-US" sz="2020" dirty="0"/>
          </a:p>
        </p:txBody>
      </p:sp>
      <p:sp>
        <p:nvSpPr>
          <p:cNvPr id="12" name="Text 8"/>
          <p:cNvSpPr/>
          <p:nvPr/>
        </p:nvSpPr>
        <p:spPr>
          <a:xfrm>
            <a:off x="1226701" y="3996095"/>
            <a:ext cx="2138243" cy="267295"/>
          </a:xfrm>
          <a:prstGeom prst="rect">
            <a:avLst/>
          </a:prstGeom>
          <a:noFill/>
          <a:ln/>
        </p:spPr>
        <p:txBody>
          <a:bodyPr wrap="none" rtlCol="0" anchor="t"/>
          <a:lstStyle/>
          <a:p>
            <a:pPr marL="0" indent="0">
              <a:lnSpc>
                <a:spcPts val="2105"/>
              </a:lnSpc>
              <a:buNone/>
            </a:pPr>
            <a:r>
              <a:rPr lang="en-US" sz="1684" b="1" dirty="0">
                <a:solidFill>
                  <a:srgbClr val="015F98"/>
                </a:solidFill>
                <a:latin typeface="Nunito" pitchFamily="34" charset="0"/>
                <a:ea typeface="Nunito" pitchFamily="34" charset="-122"/>
                <a:cs typeface="Nunito" pitchFamily="34" charset="-120"/>
              </a:rPr>
              <a:t>Objectifs</a:t>
            </a:r>
            <a:endParaRPr lang="en-US" sz="1684" dirty="0"/>
          </a:p>
        </p:txBody>
      </p:sp>
      <p:sp>
        <p:nvSpPr>
          <p:cNvPr id="13" name="Text 9"/>
          <p:cNvSpPr/>
          <p:nvPr/>
        </p:nvSpPr>
        <p:spPr>
          <a:xfrm>
            <a:off x="1226701" y="4372332"/>
            <a:ext cx="7281148" cy="872609"/>
          </a:xfrm>
          <a:prstGeom prst="rect">
            <a:avLst/>
          </a:prstGeom>
          <a:noFill/>
          <a:ln/>
        </p:spPr>
        <p:txBody>
          <a:bodyPr wrap="square" rtlCol="0" anchor="t"/>
          <a:lstStyle/>
          <a:p>
            <a:pPr marL="0" indent="0">
              <a:lnSpc>
                <a:spcPts val="2290"/>
              </a:lnSpc>
              <a:buNone/>
            </a:pPr>
            <a:r>
              <a:rPr lang="en-US" sz="1431" dirty="0">
                <a:solidFill>
                  <a:srgbClr val="00002E"/>
                </a:solidFill>
                <a:latin typeface="PT Sans" pitchFamily="34" charset="0"/>
                <a:ea typeface="PT Sans" pitchFamily="34" charset="-122"/>
                <a:cs typeface="PT Sans" pitchFamily="34" charset="-120"/>
              </a:rPr>
              <a:t>Les principaux objectifs du projet sont d'implémenter un sous-ensemble de la bibliothèque NumPy en Python pur, de réaliser une analyse de données et des visualisations avec Python et R, et de créer une application GUI avec Tkinter pour générer des images à partir de texte.</a:t>
            </a:r>
            <a:endParaRPr lang="en-US" sz="1431" dirty="0"/>
          </a:p>
        </p:txBody>
      </p:sp>
      <p:sp>
        <p:nvSpPr>
          <p:cNvPr id="14" name="Shape 10"/>
          <p:cNvSpPr/>
          <p:nvPr/>
        </p:nvSpPr>
        <p:spPr>
          <a:xfrm>
            <a:off x="636151" y="5631061"/>
            <a:ext cx="408861" cy="408861"/>
          </a:xfrm>
          <a:prstGeom prst="roundRect">
            <a:avLst>
              <a:gd name="adj" fmla="val 80018"/>
            </a:avLst>
          </a:prstGeom>
          <a:solidFill>
            <a:srgbClr val="F3F3FF"/>
          </a:solidFill>
          <a:ln w="15240">
            <a:solidFill>
              <a:srgbClr val="00002E"/>
            </a:solidFill>
            <a:prstDash val="solid"/>
          </a:ln>
        </p:spPr>
      </p:sp>
      <p:sp>
        <p:nvSpPr>
          <p:cNvPr id="15" name="Text 11"/>
          <p:cNvSpPr/>
          <p:nvPr/>
        </p:nvSpPr>
        <p:spPr>
          <a:xfrm>
            <a:off x="763548" y="5707142"/>
            <a:ext cx="153948" cy="256580"/>
          </a:xfrm>
          <a:prstGeom prst="rect">
            <a:avLst/>
          </a:prstGeom>
          <a:noFill/>
          <a:ln/>
        </p:spPr>
        <p:txBody>
          <a:bodyPr wrap="none" rtlCol="0" anchor="t"/>
          <a:lstStyle/>
          <a:p>
            <a:pPr marL="0" indent="0" algn="ctr">
              <a:lnSpc>
                <a:spcPts val="2020"/>
              </a:lnSpc>
              <a:buNone/>
            </a:pPr>
            <a:r>
              <a:rPr lang="en-US" sz="2020" b="1" dirty="0">
                <a:solidFill>
                  <a:srgbClr val="AD1F96"/>
                </a:solidFill>
                <a:latin typeface="Nunito" pitchFamily="34" charset="0"/>
                <a:ea typeface="Nunito" pitchFamily="34" charset="-122"/>
                <a:cs typeface="Nunito" pitchFamily="34" charset="-120"/>
              </a:rPr>
              <a:t>3</a:t>
            </a:r>
            <a:endParaRPr lang="en-US" sz="2020" dirty="0"/>
          </a:p>
        </p:txBody>
      </p:sp>
      <p:sp>
        <p:nvSpPr>
          <p:cNvPr id="16" name="Text 12"/>
          <p:cNvSpPr/>
          <p:nvPr/>
        </p:nvSpPr>
        <p:spPr>
          <a:xfrm>
            <a:off x="1226701" y="5631061"/>
            <a:ext cx="2138243" cy="267295"/>
          </a:xfrm>
          <a:prstGeom prst="rect">
            <a:avLst/>
          </a:prstGeom>
          <a:noFill/>
          <a:ln/>
        </p:spPr>
        <p:txBody>
          <a:bodyPr wrap="none" rtlCol="0" anchor="t"/>
          <a:lstStyle/>
          <a:p>
            <a:pPr marL="0" indent="0">
              <a:lnSpc>
                <a:spcPts val="2105"/>
              </a:lnSpc>
              <a:buNone/>
            </a:pPr>
            <a:r>
              <a:rPr lang="en-US" sz="1684" b="1" dirty="0">
                <a:solidFill>
                  <a:srgbClr val="AD1F96"/>
                </a:solidFill>
                <a:latin typeface="Nunito" pitchFamily="34" charset="0"/>
                <a:ea typeface="Nunito" pitchFamily="34" charset="-122"/>
                <a:cs typeface="Nunito" pitchFamily="34" charset="-120"/>
              </a:rPr>
              <a:t>Défis</a:t>
            </a:r>
            <a:endParaRPr lang="en-US" sz="1684" dirty="0"/>
          </a:p>
        </p:txBody>
      </p:sp>
      <p:sp>
        <p:nvSpPr>
          <p:cNvPr id="17" name="Text 13"/>
          <p:cNvSpPr/>
          <p:nvPr/>
        </p:nvSpPr>
        <p:spPr>
          <a:xfrm>
            <a:off x="1226701" y="6007298"/>
            <a:ext cx="7281148" cy="872609"/>
          </a:xfrm>
          <a:prstGeom prst="rect">
            <a:avLst/>
          </a:prstGeom>
          <a:noFill/>
          <a:ln/>
        </p:spPr>
        <p:txBody>
          <a:bodyPr wrap="square" rtlCol="0" anchor="t"/>
          <a:lstStyle/>
          <a:p>
            <a:pPr marL="0" indent="0">
              <a:lnSpc>
                <a:spcPts val="2290"/>
              </a:lnSpc>
              <a:buNone/>
            </a:pPr>
            <a:r>
              <a:rPr lang="en-US" sz="1431" dirty="0">
                <a:solidFill>
                  <a:srgbClr val="00002E"/>
                </a:solidFill>
                <a:latin typeface="PT Sans" pitchFamily="34" charset="0"/>
                <a:ea typeface="PT Sans" pitchFamily="34" charset="-122"/>
                <a:cs typeface="PT Sans" pitchFamily="34" charset="-120"/>
              </a:rPr>
              <a:t>Relever ces défis techniques et conceptuels permettra aux étudiants de développer leurs compétences en programmation avancée et en analyse de données, tout en les préparant à des projets encore plus ambitieux.</a:t>
            </a:r>
            <a:endParaRPr lang="en-US" sz="143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1004649"/>
            <a:ext cx="7934325" cy="1016318"/>
          </a:xfrm>
          <a:prstGeom prst="rect">
            <a:avLst/>
          </a:prstGeom>
          <a:noFill/>
          <a:ln/>
        </p:spPr>
        <p:txBody>
          <a:bodyPr wrap="square" rtlCol="0" anchor="t"/>
          <a:lstStyle/>
          <a:p>
            <a:pPr marL="0" indent="0">
              <a:lnSpc>
                <a:spcPts val="4002"/>
              </a:lnSpc>
              <a:buNone/>
            </a:pPr>
            <a:r>
              <a:rPr lang="en-US" sz="3202" b="1" dirty="0">
                <a:solidFill>
                  <a:srgbClr val="00002E"/>
                </a:solidFill>
                <a:latin typeface="Nunito" pitchFamily="34" charset="0"/>
                <a:ea typeface="Nunito" pitchFamily="34" charset="-122"/>
                <a:cs typeface="Nunito" pitchFamily="34" charset="-120"/>
              </a:rPr>
              <a:t>Tâche 1 : Implémentation d'un sous-ensemble de NumPy</a:t>
            </a:r>
            <a:endParaRPr lang="en-US" sz="3202" dirty="0"/>
          </a:p>
        </p:txBody>
      </p:sp>
      <p:sp>
        <p:nvSpPr>
          <p:cNvPr id="6" name="Shape 2"/>
          <p:cNvSpPr/>
          <p:nvPr/>
        </p:nvSpPr>
        <p:spPr>
          <a:xfrm>
            <a:off x="6339721" y="2280166"/>
            <a:ext cx="21550" cy="4944666"/>
          </a:xfrm>
          <a:prstGeom prst="rect">
            <a:avLst/>
          </a:prstGeom>
          <a:solidFill>
            <a:srgbClr val="DFDFEB"/>
          </a:solidFill>
          <a:ln/>
        </p:spPr>
      </p:sp>
      <p:sp>
        <p:nvSpPr>
          <p:cNvPr id="7" name="Shape 3"/>
          <p:cNvSpPr/>
          <p:nvPr/>
        </p:nvSpPr>
        <p:spPr>
          <a:xfrm>
            <a:off x="6544806" y="2658011"/>
            <a:ext cx="604837" cy="21550"/>
          </a:xfrm>
          <a:prstGeom prst="rect">
            <a:avLst/>
          </a:prstGeom>
          <a:solidFill>
            <a:srgbClr val="2D4DF2"/>
          </a:solidFill>
          <a:ln/>
        </p:spPr>
      </p:sp>
      <p:sp>
        <p:nvSpPr>
          <p:cNvPr id="8" name="Shape 4"/>
          <p:cNvSpPr/>
          <p:nvPr/>
        </p:nvSpPr>
        <p:spPr>
          <a:xfrm>
            <a:off x="6156067" y="2474476"/>
            <a:ext cx="388739" cy="388739"/>
          </a:xfrm>
          <a:prstGeom prst="roundRect">
            <a:avLst>
              <a:gd name="adj" fmla="val 80023"/>
            </a:avLst>
          </a:prstGeom>
          <a:solidFill>
            <a:srgbClr val="F3F3FF"/>
          </a:solidFill>
          <a:ln w="15240">
            <a:solidFill>
              <a:srgbClr val="00002E"/>
            </a:solidFill>
            <a:prstDash val="solid"/>
          </a:ln>
        </p:spPr>
      </p:sp>
      <p:sp>
        <p:nvSpPr>
          <p:cNvPr id="9" name="Text 5"/>
          <p:cNvSpPr/>
          <p:nvPr/>
        </p:nvSpPr>
        <p:spPr>
          <a:xfrm>
            <a:off x="6277273" y="2546866"/>
            <a:ext cx="146328" cy="243959"/>
          </a:xfrm>
          <a:prstGeom prst="rect">
            <a:avLst/>
          </a:prstGeom>
          <a:noFill/>
          <a:ln/>
        </p:spPr>
        <p:txBody>
          <a:bodyPr wrap="none" rtlCol="0" anchor="t"/>
          <a:lstStyle/>
          <a:p>
            <a:pPr marL="0" indent="0" algn="ctr">
              <a:lnSpc>
                <a:spcPts val="1921"/>
              </a:lnSpc>
              <a:buNone/>
            </a:pPr>
            <a:r>
              <a:rPr lang="en-US" sz="1921" b="1" dirty="0">
                <a:solidFill>
                  <a:srgbClr val="2D4DF2"/>
                </a:solidFill>
                <a:latin typeface="Nunito" pitchFamily="34" charset="0"/>
                <a:ea typeface="Nunito" pitchFamily="34" charset="-122"/>
                <a:cs typeface="Nunito" pitchFamily="34" charset="-120"/>
              </a:rPr>
              <a:t>1</a:t>
            </a:r>
            <a:endParaRPr lang="en-US" sz="1921" dirty="0"/>
          </a:p>
        </p:txBody>
      </p:sp>
      <p:sp>
        <p:nvSpPr>
          <p:cNvPr id="10" name="Text 6"/>
          <p:cNvSpPr/>
          <p:nvPr/>
        </p:nvSpPr>
        <p:spPr>
          <a:xfrm>
            <a:off x="7300913" y="2452926"/>
            <a:ext cx="2545080" cy="254198"/>
          </a:xfrm>
          <a:prstGeom prst="rect">
            <a:avLst/>
          </a:prstGeom>
          <a:noFill/>
          <a:ln/>
        </p:spPr>
        <p:txBody>
          <a:bodyPr wrap="none" rtlCol="0" anchor="t"/>
          <a:lstStyle/>
          <a:p>
            <a:pPr marL="0" indent="0" algn="l">
              <a:lnSpc>
                <a:spcPts val="2001"/>
              </a:lnSpc>
              <a:buNone/>
            </a:pPr>
            <a:r>
              <a:rPr lang="en-US" sz="1601" b="1" dirty="0">
                <a:solidFill>
                  <a:srgbClr val="2D4DF2"/>
                </a:solidFill>
                <a:latin typeface="Nunito" pitchFamily="34" charset="0"/>
                <a:ea typeface="Nunito" pitchFamily="34" charset="-122"/>
                <a:cs typeface="Nunito" pitchFamily="34" charset="-120"/>
              </a:rPr>
              <a:t>Classe Array en Python pur</a:t>
            </a:r>
            <a:endParaRPr lang="en-US" sz="1601" dirty="0"/>
          </a:p>
        </p:txBody>
      </p:sp>
      <p:sp>
        <p:nvSpPr>
          <p:cNvPr id="11" name="Text 7"/>
          <p:cNvSpPr/>
          <p:nvPr/>
        </p:nvSpPr>
        <p:spPr>
          <a:xfrm>
            <a:off x="7300913" y="2810708"/>
            <a:ext cx="6724650" cy="829747"/>
          </a:xfrm>
          <a:prstGeom prst="rect">
            <a:avLst/>
          </a:prstGeom>
          <a:noFill/>
          <a:ln/>
        </p:spPr>
        <p:txBody>
          <a:bodyPr wrap="square" rtlCol="0" anchor="t"/>
          <a:lstStyle/>
          <a:p>
            <a:pPr marL="0" indent="0" algn="l">
              <a:lnSpc>
                <a:spcPts val="2177"/>
              </a:lnSpc>
              <a:buNone/>
            </a:pPr>
            <a:r>
              <a:rPr lang="en-US" sz="1361" dirty="0">
                <a:solidFill>
                  <a:srgbClr val="00002E"/>
                </a:solidFill>
                <a:latin typeface="PT Sans" pitchFamily="34" charset="0"/>
                <a:ea typeface="PT Sans" pitchFamily="34" charset="-122"/>
                <a:cs typeface="PT Sans" pitchFamily="34" charset="-120"/>
              </a:rPr>
              <a:t>L'équipe a développé une classe Array en Python pur qui permet de créer et manipuler des tableaux 1D et 2D. Cette classe offre des opérations élémentaires telles que l'addition, la soustraction, la multiplication et la division, ainsi que le calcul du produit scalaire.</a:t>
            </a:r>
            <a:endParaRPr lang="en-US" sz="1361" dirty="0"/>
          </a:p>
        </p:txBody>
      </p:sp>
      <p:sp>
        <p:nvSpPr>
          <p:cNvPr id="12" name="Shape 8"/>
          <p:cNvSpPr/>
          <p:nvPr/>
        </p:nvSpPr>
        <p:spPr>
          <a:xfrm>
            <a:off x="6544806" y="4363819"/>
            <a:ext cx="604837" cy="21550"/>
          </a:xfrm>
          <a:prstGeom prst="rect">
            <a:avLst/>
          </a:prstGeom>
          <a:solidFill>
            <a:srgbClr val="015F98"/>
          </a:solidFill>
          <a:ln/>
        </p:spPr>
      </p:sp>
      <p:sp>
        <p:nvSpPr>
          <p:cNvPr id="13" name="Shape 9"/>
          <p:cNvSpPr/>
          <p:nvPr/>
        </p:nvSpPr>
        <p:spPr>
          <a:xfrm>
            <a:off x="6156067" y="4180284"/>
            <a:ext cx="388739" cy="388739"/>
          </a:xfrm>
          <a:prstGeom prst="roundRect">
            <a:avLst>
              <a:gd name="adj" fmla="val 80023"/>
            </a:avLst>
          </a:prstGeom>
          <a:solidFill>
            <a:srgbClr val="F3F3FF"/>
          </a:solidFill>
          <a:ln w="15240">
            <a:solidFill>
              <a:srgbClr val="00002E"/>
            </a:solidFill>
            <a:prstDash val="solid"/>
          </a:ln>
        </p:spPr>
      </p:sp>
      <p:sp>
        <p:nvSpPr>
          <p:cNvPr id="14" name="Text 10"/>
          <p:cNvSpPr/>
          <p:nvPr/>
        </p:nvSpPr>
        <p:spPr>
          <a:xfrm>
            <a:off x="6277273" y="4252674"/>
            <a:ext cx="146328" cy="243959"/>
          </a:xfrm>
          <a:prstGeom prst="rect">
            <a:avLst/>
          </a:prstGeom>
          <a:noFill/>
          <a:ln/>
        </p:spPr>
        <p:txBody>
          <a:bodyPr wrap="none" rtlCol="0" anchor="t"/>
          <a:lstStyle/>
          <a:p>
            <a:pPr marL="0" indent="0" algn="ctr">
              <a:lnSpc>
                <a:spcPts val="1921"/>
              </a:lnSpc>
              <a:buNone/>
            </a:pPr>
            <a:r>
              <a:rPr lang="en-US" sz="1921" b="1" dirty="0">
                <a:solidFill>
                  <a:srgbClr val="015F98"/>
                </a:solidFill>
                <a:latin typeface="Nunito" pitchFamily="34" charset="0"/>
                <a:ea typeface="Nunito" pitchFamily="34" charset="-122"/>
                <a:cs typeface="Nunito" pitchFamily="34" charset="-120"/>
              </a:rPr>
              <a:t>2</a:t>
            </a:r>
            <a:endParaRPr lang="en-US" sz="1921" dirty="0"/>
          </a:p>
        </p:txBody>
      </p:sp>
      <p:sp>
        <p:nvSpPr>
          <p:cNvPr id="15" name="Text 11"/>
          <p:cNvSpPr/>
          <p:nvPr/>
        </p:nvSpPr>
        <p:spPr>
          <a:xfrm>
            <a:off x="7300913" y="4158734"/>
            <a:ext cx="2033111" cy="254198"/>
          </a:xfrm>
          <a:prstGeom prst="rect">
            <a:avLst/>
          </a:prstGeom>
          <a:noFill/>
          <a:ln/>
        </p:spPr>
        <p:txBody>
          <a:bodyPr wrap="none" rtlCol="0" anchor="t"/>
          <a:lstStyle/>
          <a:p>
            <a:pPr marL="0" indent="0" algn="l">
              <a:lnSpc>
                <a:spcPts val="2001"/>
              </a:lnSpc>
              <a:buNone/>
            </a:pPr>
            <a:r>
              <a:rPr lang="en-US" sz="1601" b="1" dirty="0">
                <a:solidFill>
                  <a:srgbClr val="015F98"/>
                </a:solidFill>
                <a:latin typeface="Nunito" pitchFamily="34" charset="0"/>
                <a:ea typeface="Nunito" pitchFamily="34" charset="-122"/>
                <a:cs typeface="Nunito" pitchFamily="34" charset="-120"/>
              </a:rPr>
              <a:t>Indexation et slicing</a:t>
            </a:r>
            <a:endParaRPr lang="en-US" sz="1601" dirty="0"/>
          </a:p>
        </p:txBody>
      </p:sp>
      <p:sp>
        <p:nvSpPr>
          <p:cNvPr id="16" name="Text 12"/>
          <p:cNvSpPr/>
          <p:nvPr/>
        </p:nvSpPr>
        <p:spPr>
          <a:xfrm>
            <a:off x="7300913" y="4516517"/>
            <a:ext cx="6724650" cy="829747"/>
          </a:xfrm>
          <a:prstGeom prst="rect">
            <a:avLst/>
          </a:prstGeom>
          <a:noFill/>
          <a:ln/>
        </p:spPr>
        <p:txBody>
          <a:bodyPr wrap="square" rtlCol="0" anchor="t"/>
          <a:lstStyle/>
          <a:p>
            <a:pPr marL="0" indent="0" algn="l">
              <a:lnSpc>
                <a:spcPts val="2177"/>
              </a:lnSpc>
              <a:buNone/>
            </a:pPr>
            <a:r>
              <a:rPr lang="en-US" sz="1361" dirty="0">
                <a:solidFill>
                  <a:srgbClr val="00002E"/>
                </a:solidFill>
                <a:latin typeface="PT Sans" pitchFamily="34" charset="0"/>
                <a:ea typeface="PT Sans" pitchFamily="34" charset="-122"/>
                <a:cs typeface="PT Sans" pitchFamily="34" charset="-120"/>
              </a:rPr>
              <a:t>Les étudiants ont implémenté des fonctionnalités d'indexation et de slicing permettant de sélectionner et de modifier des éléments spécifiques au sein des tableaux, reproduisant ainsi les fonctionnalités clés de NumPy.</a:t>
            </a:r>
            <a:endParaRPr lang="en-US" sz="1361" dirty="0"/>
          </a:p>
        </p:txBody>
      </p:sp>
      <p:sp>
        <p:nvSpPr>
          <p:cNvPr id="17" name="Shape 13"/>
          <p:cNvSpPr/>
          <p:nvPr/>
        </p:nvSpPr>
        <p:spPr>
          <a:xfrm>
            <a:off x="6544806" y="6069628"/>
            <a:ext cx="604837" cy="21550"/>
          </a:xfrm>
          <a:prstGeom prst="rect">
            <a:avLst/>
          </a:prstGeom>
          <a:solidFill>
            <a:srgbClr val="AD1F96"/>
          </a:solidFill>
          <a:ln/>
        </p:spPr>
      </p:sp>
      <p:sp>
        <p:nvSpPr>
          <p:cNvPr id="18" name="Shape 14"/>
          <p:cNvSpPr/>
          <p:nvPr/>
        </p:nvSpPr>
        <p:spPr>
          <a:xfrm>
            <a:off x="6156067" y="5886093"/>
            <a:ext cx="388739" cy="388739"/>
          </a:xfrm>
          <a:prstGeom prst="roundRect">
            <a:avLst>
              <a:gd name="adj" fmla="val 80023"/>
            </a:avLst>
          </a:prstGeom>
          <a:solidFill>
            <a:srgbClr val="F3F3FF"/>
          </a:solidFill>
          <a:ln w="15240">
            <a:solidFill>
              <a:srgbClr val="00002E"/>
            </a:solidFill>
            <a:prstDash val="solid"/>
          </a:ln>
        </p:spPr>
      </p:sp>
      <p:sp>
        <p:nvSpPr>
          <p:cNvPr id="19" name="Text 15"/>
          <p:cNvSpPr/>
          <p:nvPr/>
        </p:nvSpPr>
        <p:spPr>
          <a:xfrm>
            <a:off x="6277273" y="5958483"/>
            <a:ext cx="146328" cy="243959"/>
          </a:xfrm>
          <a:prstGeom prst="rect">
            <a:avLst/>
          </a:prstGeom>
          <a:noFill/>
          <a:ln/>
        </p:spPr>
        <p:txBody>
          <a:bodyPr wrap="none" rtlCol="0" anchor="t"/>
          <a:lstStyle/>
          <a:p>
            <a:pPr marL="0" indent="0" algn="ctr">
              <a:lnSpc>
                <a:spcPts val="1921"/>
              </a:lnSpc>
              <a:buNone/>
            </a:pPr>
            <a:r>
              <a:rPr lang="en-US" sz="1921" b="1" dirty="0">
                <a:solidFill>
                  <a:srgbClr val="AD1F96"/>
                </a:solidFill>
                <a:latin typeface="Nunito" pitchFamily="34" charset="0"/>
                <a:ea typeface="Nunito" pitchFamily="34" charset="-122"/>
                <a:cs typeface="Nunito" pitchFamily="34" charset="-120"/>
              </a:rPr>
              <a:t>3</a:t>
            </a:r>
            <a:endParaRPr lang="en-US" sz="1921" dirty="0"/>
          </a:p>
        </p:txBody>
      </p:sp>
      <p:sp>
        <p:nvSpPr>
          <p:cNvPr id="20" name="Text 16"/>
          <p:cNvSpPr/>
          <p:nvPr/>
        </p:nvSpPr>
        <p:spPr>
          <a:xfrm>
            <a:off x="7300913" y="5864543"/>
            <a:ext cx="2033111" cy="254198"/>
          </a:xfrm>
          <a:prstGeom prst="rect">
            <a:avLst/>
          </a:prstGeom>
          <a:noFill/>
          <a:ln/>
        </p:spPr>
        <p:txBody>
          <a:bodyPr wrap="none" rtlCol="0" anchor="t"/>
          <a:lstStyle/>
          <a:p>
            <a:pPr marL="0" indent="0" algn="l">
              <a:lnSpc>
                <a:spcPts val="2001"/>
              </a:lnSpc>
              <a:buNone/>
            </a:pPr>
            <a:r>
              <a:rPr lang="en-US" sz="1601" b="1" dirty="0">
                <a:solidFill>
                  <a:srgbClr val="AD1F96"/>
                </a:solidFill>
                <a:latin typeface="Nunito" pitchFamily="34" charset="0"/>
                <a:ea typeface="Nunito" pitchFamily="34" charset="-122"/>
                <a:cs typeface="Nunito" pitchFamily="34" charset="-120"/>
              </a:rPr>
              <a:t>Défis et optimisation</a:t>
            </a:r>
            <a:endParaRPr lang="en-US" sz="1601" dirty="0"/>
          </a:p>
        </p:txBody>
      </p:sp>
      <p:sp>
        <p:nvSpPr>
          <p:cNvPr id="21" name="Text 17"/>
          <p:cNvSpPr/>
          <p:nvPr/>
        </p:nvSpPr>
        <p:spPr>
          <a:xfrm>
            <a:off x="7300913" y="6222325"/>
            <a:ext cx="6724650" cy="829747"/>
          </a:xfrm>
          <a:prstGeom prst="rect">
            <a:avLst/>
          </a:prstGeom>
          <a:noFill/>
          <a:ln/>
        </p:spPr>
        <p:txBody>
          <a:bodyPr wrap="square" rtlCol="0" anchor="t"/>
          <a:lstStyle/>
          <a:p>
            <a:pPr marL="0" indent="0" algn="l">
              <a:lnSpc>
                <a:spcPts val="2177"/>
              </a:lnSpc>
              <a:buNone/>
            </a:pPr>
            <a:r>
              <a:rPr lang="en-US" sz="1361" dirty="0">
                <a:solidFill>
                  <a:srgbClr val="00002E"/>
                </a:solidFill>
                <a:latin typeface="PT Sans" pitchFamily="34" charset="0"/>
                <a:ea typeface="PT Sans" pitchFamily="34" charset="-122"/>
                <a:cs typeface="PT Sans" pitchFamily="34" charset="-120"/>
              </a:rPr>
              <a:t>Parmi les défis relevés, on peut citer la gestion des erreurs et des types de données, ainsi que l'optimisation des performances de la classe Array pour atteindre des niveaux de vitesse et d'efficacité comparables à NumPy.</a:t>
            </a:r>
            <a:endParaRPr lang="en-US" sz="1361"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743"/>
          </a:xfrm>
          <a:prstGeom prst="rect">
            <a:avLst/>
          </a:prstGeom>
          <a:solidFill>
            <a:srgbClr val="F3F3FF">
              <a:alpha val="75000"/>
            </a:srgbClr>
          </a:solidFill>
          <a:ln/>
        </p:spPr>
      </p:sp>
      <p:sp>
        <p:nvSpPr>
          <p:cNvPr id="4" name="Text 1"/>
          <p:cNvSpPr/>
          <p:nvPr/>
        </p:nvSpPr>
        <p:spPr>
          <a:xfrm>
            <a:off x="1989534" y="569714"/>
            <a:ext cx="10072092" cy="609243"/>
          </a:xfrm>
          <a:prstGeom prst="rect">
            <a:avLst/>
          </a:prstGeom>
          <a:noFill/>
          <a:ln/>
        </p:spPr>
        <p:txBody>
          <a:bodyPr wrap="none" rtlCol="0" anchor="t"/>
          <a:lstStyle/>
          <a:p>
            <a:pPr marL="0" indent="0">
              <a:lnSpc>
                <a:spcPts val="4798"/>
              </a:lnSpc>
              <a:buNone/>
            </a:pPr>
            <a:r>
              <a:rPr lang="en-US" sz="3838" b="1" dirty="0">
                <a:solidFill>
                  <a:srgbClr val="00002E"/>
                </a:solidFill>
                <a:latin typeface="Nunito" pitchFamily="34" charset="0"/>
                <a:ea typeface="Nunito" pitchFamily="34" charset="-122"/>
                <a:cs typeface="Nunito" pitchFamily="34" charset="-120"/>
              </a:rPr>
              <a:t>Tâche 2 : Analyse de données et visualisation</a:t>
            </a:r>
            <a:endParaRPr lang="en-US" sz="3838" dirty="0"/>
          </a:p>
        </p:txBody>
      </p:sp>
      <p:sp>
        <p:nvSpPr>
          <p:cNvPr id="5" name="Shape 2"/>
          <p:cNvSpPr/>
          <p:nvPr/>
        </p:nvSpPr>
        <p:spPr>
          <a:xfrm>
            <a:off x="1989534" y="1593294"/>
            <a:ext cx="3343275" cy="2066211"/>
          </a:xfrm>
          <a:prstGeom prst="roundRect">
            <a:avLst>
              <a:gd name="adj" fmla="val 18049"/>
            </a:avLst>
          </a:prstGeom>
          <a:noFill/>
          <a:ln w="22860">
            <a:solidFill>
              <a:srgbClr val="2D4DF2"/>
            </a:solidFill>
            <a:prstDash val="solid"/>
          </a:ln>
        </p:spPr>
      </p:sp>
      <p:pic>
        <p:nvPicPr>
          <p:cNvPr id="6" name="Image 1" descr="preencoded.png"/>
          <p:cNvPicPr>
            <a:picLocks noChangeAspect="1"/>
          </p:cNvPicPr>
          <p:nvPr/>
        </p:nvPicPr>
        <p:blipFill>
          <a:blip r:embed="rId4"/>
          <a:stretch>
            <a:fillRect/>
          </a:stretch>
        </p:blipFill>
        <p:spPr>
          <a:xfrm>
            <a:off x="2012394" y="1616154"/>
            <a:ext cx="3297555" cy="2020491"/>
          </a:xfrm>
          <a:prstGeom prst="rect">
            <a:avLst/>
          </a:prstGeom>
        </p:spPr>
      </p:pic>
      <p:sp>
        <p:nvSpPr>
          <p:cNvPr id="7" name="Text 3"/>
          <p:cNvSpPr/>
          <p:nvPr/>
        </p:nvSpPr>
        <p:spPr>
          <a:xfrm>
            <a:off x="1989534" y="3918466"/>
            <a:ext cx="2437328" cy="304562"/>
          </a:xfrm>
          <a:prstGeom prst="rect">
            <a:avLst/>
          </a:prstGeom>
          <a:noFill/>
          <a:ln/>
        </p:spPr>
        <p:txBody>
          <a:bodyPr wrap="none" rtlCol="0" anchor="t"/>
          <a:lstStyle/>
          <a:p>
            <a:pPr marL="0" indent="0" algn="l">
              <a:lnSpc>
                <a:spcPts val="2399"/>
              </a:lnSpc>
              <a:buNone/>
            </a:pPr>
            <a:r>
              <a:rPr lang="en-US" sz="1919" b="1" dirty="0">
                <a:solidFill>
                  <a:srgbClr val="2D4DF2"/>
                </a:solidFill>
                <a:latin typeface="Nunito" pitchFamily="34" charset="0"/>
                <a:ea typeface="Nunito" pitchFamily="34" charset="-122"/>
                <a:cs typeface="Nunito" pitchFamily="34" charset="-120"/>
              </a:rPr>
              <a:t>Analyse avec Python</a:t>
            </a:r>
            <a:endParaRPr lang="en-US" sz="1919" dirty="0"/>
          </a:p>
        </p:txBody>
      </p:sp>
      <p:sp>
        <p:nvSpPr>
          <p:cNvPr id="8" name="Text 4"/>
          <p:cNvSpPr/>
          <p:nvPr/>
        </p:nvSpPr>
        <p:spPr>
          <a:xfrm>
            <a:off x="1989534" y="4347329"/>
            <a:ext cx="3343275" cy="3314700"/>
          </a:xfrm>
          <a:prstGeom prst="rect">
            <a:avLst/>
          </a:prstGeom>
          <a:noFill/>
          <a:ln/>
        </p:spPr>
        <p:txBody>
          <a:bodyPr wrap="square" rtlCol="0" anchor="t"/>
          <a:lstStyle/>
          <a:p>
            <a:pPr marL="0" indent="0" algn="l">
              <a:lnSpc>
                <a:spcPts val="2610"/>
              </a:lnSpc>
              <a:buNone/>
            </a:pPr>
            <a:r>
              <a:rPr lang="en-US" sz="1631" dirty="0">
                <a:solidFill>
                  <a:srgbClr val="00002E"/>
                </a:solidFill>
                <a:latin typeface="PT Sans" pitchFamily="34" charset="0"/>
                <a:ea typeface="PT Sans" pitchFamily="34" charset="-122"/>
                <a:cs typeface="PT Sans" pitchFamily="34" charset="-120"/>
              </a:rPr>
              <a:t>L'équipe a utilisé la bibliothèque matplotlib de Python pour analyser un jeu de données sur les prix de l'immobilier (Housing.csv). Ils ont notamment créé un histogramme représentant la distribution du nombre de chambres, fournissant des informations clés sur les caractéristiques du marché immobilier.</a:t>
            </a:r>
            <a:endParaRPr lang="en-US" sz="1631" dirty="0"/>
          </a:p>
        </p:txBody>
      </p:sp>
      <p:sp>
        <p:nvSpPr>
          <p:cNvPr id="9" name="Shape 5"/>
          <p:cNvSpPr/>
          <p:nvPr/>
        </p:nvSpPr>
        <p:spPr>
          <a:xfrm>
            <a:off x="5643563" y="1593294"/>
            <a:ext cx="3343275" cy="2066211"/>
          </a:xfrm>
          <a:prstGeom prst="roundRect">
            <a:avLst>
              <a:gd name="adj" fmla="val 18049"/>
            </a:avLst>
          </a:prstGeom>
          <a:noFill/>
          <a:ln w="22860">
            <a:solidFill>
              <a:srgbClr val="015F98"/>
            </a:solidFill>
            <a:prstDash val="solid"/>
          </a:ln>
        </p:spPr>
      </p:sp>
      <p:pic>
        <p:nvPicPr>
          <p:cNvPr id="10" name="Image 2" descr="preencoded.png"/>
          <p:cNvPicPr>
            <a:picLocks noChangeAspect="1"/>
          </p:cNvPicPr>
          <p:nvPr/>
        </p:nvPicPr>
        <p:blipFill>
          <a:blip r:embed="rId5"/>
          <a:stretch>
            <a:fillRect/>
          </a:stretch>
        </p:blipFill>
        <p:spPr>
          <a:xfrm>
            <a:off x="5666423" y="1616154"/>
            <a:ext cx="3297555" cy="2020491"/>
          </a:xfrm>
          <a:prstGeom prst="rect">
            <a:avLst/>
          </a:prstGeom>
        </p:spPr>
      </p:pic>
      <p:sp>
        <p:nvSpPr>
          <p:cNvPr id="11" name="Text 6"/>
          <p:cNvSpPr/>
          <p:nvPr/>
        </p:nvSpPr>
        <p:spPr>
          <a:xfrm>
            <a:off x="5643563" y="3918466"/>
            <a:ext cx="2859762" cy="304562"/>
          </a:xfrm>
          <a:prstGeom prst="rect">
            <a:avLst/>
          </a:prstGeom>
          <a:noFill/>
          <a:ln/>
        </p:spPr>
        <p:txBody>
          <a:bodyPr wrap="none" rtlCol="0" anchor="t"/>
          <a:lstStyle/>
          <a:p>
            <a:pPr marL="0" indent="0" algn="l">
              <a:lnSpc>
                <a:spcPts val="2399"/>
              </a:lnSpc>
              <a:buNone/>
            </a:pPr>
            <a:r>
              <a:rPr lang="en-US" sz="1919" b="1" dirty="0">
                <a:solidFill>
                  <a:srgbClr val="015F98"/>
                </a:solidFill>
                <a:latin typeface="Nunito" pitchFamily="34" charset="0"/>
                <a:ea typeface="Nunito" pitchFamily="34" charset="-122"/>
                <a:cs typeface="Nunito" pitchFamily="34" charset="-120"/>
              </a:rPr>
              <a:t>Visualisation avec Python</a:t>
            </a:r>
            <a:endParaRPr lang="en-US" sz="1919" dirty="0"/>
          </a:p>
        </p:txBody>
      </p:sp>
      <p:sp>
        <p:nvSpPr>
          <p:cNvPr id="12" name="Text 7"/>
          <p:cNvSpPr/>
          <p:nvPr/>
        </p:nvSpPr>
        <p:spPr>
          <a:xfrm>
            <a:off x="5643563" y="4347329"/>
            <a:ext cx="3343275" cy="2651760"/>
          </a:xfrm>
          <a:prstGeom prst="rect">
            <a:avLst/>
          </a:prstGeom>
          <a:noFill/>
          <a:ln/>
        </p:spPr>
        <p:txBody>
          <a:bodyPr wrap="square" rtlCol="0" anchor="t"/>
          <a:lstStyle/>
          <a:p>
            <a:pPr marL="0" indent="0" algn="l">
              <a:lnSpc>
                <a:spcPts val="2610"/>
              </a:lnSpc>
              <a:buNone/>
            </a:pPr>
            <a:r>
              <a:rPr lang="en-US" sz="1631" dirty="0">
                <a:solidFill>
                  <a:srgbClr val="00002E"/>
                </a:solidFill>
                <a:latin typeface="PT Sans" pitchFamily="34" charset="0"/>
                <a:ea typeface="PT Sans" pitchFamily="34" charset="-122"/>
                <a:cs typeface="PT Sans" pitchFamily="34" charset="-120"/>
              </a:rPr>
              <a:t>En complément de l'histogramme, les étudiants ont généré un nuage de points illustrant la relation entre la surface d'un bien et son prix. Cette visualisation permet de mettre en évidence les tendances et les corrélations présentes dans les données.</a:t>
            </a:r>
            <a:endParaRPr lang="en-US" sz="1631" dirty="0"/>
          </a:p>
        </p:txBody>
      </p:sp>
      <p:sp>
        <p:nvSpPr>
          <p:cNvPr id="13" name="Shape 8"/>
          <p:cNvSpPr/>
          <p:nvPr/>
        </p:nvSpPr>
        <p:spPr>
          <a:xfrm>
            <a:off x="9297591" y="1593294"/>
            <a:ext cx="3343275" cy="2066211"/>
          </a:xfrm>
          <a:prstGeom prst="roundRect">
            <a:avLst>
              <a:gd name="adj" fmla="val 18049"/>
            </a:avLst>
          </a:prstGeom>
          <a:noFill/>
          <a:ln w="22860">
            <a:solidFill>
              <a:srgbClr val="AD1F96"/>
            </a:solidFill>
            <a:prstDash val="solid"/>
          </a:ln>
        </p:spPr>
      </p:sp>
      <p:pic>
        <p:nvPicPr>
          <p:cNvPr id="14" name="Image 3" descr="preencoded.png"/>
          <p:cNvPicPr>
            <a:picLocks noChangeAspect="1"/>
          </p:cNvPicPr>
          <p:nvPr/>
        </p:nvPicPr>
        <p:blipFill>
          <a:blip r:embed="rId6"/>
          <a:stretch>
            <a:fillRect/>
          </a:stretch>
        </p:blipFill>
        <p:spPr>
          <a:xfrm>
            <a:off x="9320451" y="1616154"/>
            <a:ext cx="3297555" cy="2020491"/>
          </a:xfrm>
          <a:prstGeom prst="rect">
            <a:avLst/>
          </a:prstGeom>
        </p:spPr>
      </p:pic>
      <p:sp>
        <p:nvSpPr>
          <p:cNvPr id="15" name="Text 9"/>
          <p:cNvSpPr/>
          <p:nvPr/>
        </p:nvSpPr>
        <p:spPr>
          <a:xfrm>
            <a:off x="9297591" y="3918466"/>
            <a:ext cx="3112294" cy="304562"/>
          </a:xfrm>
          <a:prstGeom prst="rect">
            <a:avLst/>
          </a:prstGeom>
          <a:noFill/>
          <a:ln/>
        </p:spPr>
        <p:txBody>
          <a:bodyPr wrap="none" rtlCol="0" anchor="t"/>
          <a:lstStyle/>
          <a:p>
            <a:pPr marL="0" indent="0" algn="l">
              <a:lnSpc>
                <a:spcPts val="2399"/>
              </a:lnSpc>
              <a:buNone/>
            </a:pPr>
            <a:r>
              <a:rPr lang="en-US" sz="1919" b="1" dirty="0">
                <a:solidFill>
                  <a:srgbClr val="AD1F96"/>
                </a:solidFill>
                <a:latin typeface="Nunito" pitchFamily="34" charset="0"/>
                <a:ea typeface="Nunito" pitchFamily="34" charset="-122"/>
                <a:cs typeface="Nunito" pitchFamily="34" charset="-120"/>
              </a:rPr>
              <a:t>Analyse comparative avec R</a:t>
            </a:r>
            <a:endParaRPr lang="en-US" sz="1919" dirty="0"/>
          </a:p>
        </p:txBody>
      </p:sp>
      <p:sp>
        <p:nvSpPr>
          <p:cNvPr id="16" name="Text 10"/>
          <p:cNvSpPr/>
          <p:nvPr/>
        </p:nvSpPr>
        <p:spPr>
          <a:xfrm>
            <a:off x="9297591" y="4347329"/>
            <a:ext cx="3343275" cy="2983230"/>
          </a:xfrm>
          <a:prstGeom prst="rect">
            <a:avLst/>
          </a:prstGeom>
          <a:noFill/>
          <a:ln/>
        </p:spPr>
        <p:txBody>
          <a:bodyPr wrap="square" rtlCol="0" anchor="t"/>
          <a:lstStyle/>
          <a:p>
            <a:pPr marL="0" indent="0" algn="l">
              <a:lnSpc>
                <a:spcPts val="2610"/>
              </a:lnSpc>
              <a:buNone/>
            </a:pPr>
            <a:r>
              <a:rPr lang="en-US" sz="1631" dirty="0">
                <a:solidFill>
                  <a:srgbClr val="00002E"/>
                </a:solidFill>
                <a:latin typeface="PT Sans" pitchFamily="34" charset="0"/>
                <a:ea typeface="PT Sans" pitchFamily="34" charset="-122"/>
                <a:cs typeface="PT Sans" pitchFamily="34" charset="-120"/>
              </a:rPr>
              <a:t>Pour enrichir leur analyse, l'équipe a également répliqué les graphiques précédents en utilisant la bibliothèque ggplot2 de R. Cette approche comparative a permis de mettre en lumière les forces et les particularités de chaque langage de programmation dans le domaine de la visualisation de données.</a:t>
            </a:r>
            <a:endParaRPr lang="en-US" sz="163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475298"/>
            <a:ext cx="7078147" cy="508159"/>
          </a:xfrm>
          <a:prstGeom prst="rect">
            <a:avLst/>
          </a:prstGeom>
          <a:noFill/>
          <a:ln/>
        </p:spPr>
        <p:txBody>
          <a:bodyPr wrap="none" rtlCol="0" anchor="t"/>
          <a:lstStyle/>
          <a:p>
            <a:pPr marL="0" indent="0">
              <a:lnSpc>
                <a:spcPts val="4002"/>
              </a:lnSpc>
              <a:buNone/>
            </a:pPr>
            <a:r>
              <a:rPr lang="en-US" sz="3202" b="1" dirty="0">
                <a:solidFill>
                  <a:srgbClr val="00002E"/>
                </a:solidFill>
                <a:latin typeface="Nunito" pitchFamily="34" charset="0"/>
                <a:ea typeface="Nunito" pitchFamily="34" charset="-122"/>
                <a:cs typeface="Nunito" pitchFamily="34" charset="-120"/>
              </a:rPr>
              <a:t>Tâche 3 : Application GUI avec Tkinter</a:t>
            </a:r>
            <a:endParaRPr lang="en-US" sz="3202" dirty="0"/>
          </a:p>
        </p:txBody>
      </p:sp>
      <p:pic>
        <p:nvPicPr>
          <p:cNvPr id="6" name="Image 2" descr="preencoded.png"/>
          <p:cNvPicPr>
            <a:picLocks noChangeAspect="1"/>
          </p:cNvPicPr>
          <p:nvPr/>
        </p:nvPicPr>
        <p:blipFill>
          <a:blip r:embed="rId5"/>
          <a:stretch>
            <a:fillRect/>
          </a:stretch>
        </p:blipFill>
        <p:spPr>
          <a:xfrm>
            <a:off x="604837" y="1242655"/>
            <a:ext cx="431959" cy="431959"/>
          </a:xfrm>
          <a:prstGeom prst="rect">
            <a:avLst/>
          </a:prstGeom>
        </p:spPr>
      </p:pic>
      <p:sp>
        <p:nvSpPr>
          <p:cNvPr id="7" name="Text 2"/>
          <p:cNvSpPr/>
          <p:nvPr/>
        </p:nvSpPr>
        <p:spPr>
          <a:xfrm>
            <a:off x="604837" y="1847374"/>
            <a:ext cx="2033111" cy="254198"/>
          </a:xfrm>
          <a:prstGeom prst="rect">
            <a:avLst/>
          </a:prstGeom>
          <a:noFill/>
          <a:ln/>
        </p:spPr>
        <p:txBody>
          <a:bodyPr wrap="none" rtlCol="0" anchor="t"/>
          <a:lstStyle/>
          <a:p>
            <a:pPr marL="0" indent="0" algn="l">
              <a:lnSpc>
                <a:spcPts val="2001"/>
              </a:lnSpc>
              <a:buNone/>
            </a:pPr>
            <a:r>
              <a:rPr lang="en-US" sz="1601" b="1" dirty="0">
                <a:solidFill>
                  <a:srgbClr val="2D4DF2"/>
                </a:solidFill>
                <a:latin typeface="Nunito" pitchFamily="34" charset="0"/>
                <a:ea typeface="Nunito" pitchFamily="34" charset="-122"/>
                <a:cs typeface="Nunito" pitchFamily="34" charset="-120"/>
              </a:rPr>
              <a:t>Zone de texte</a:t>
            </a:r>
            <a:endParaRPr lang="en-US" sz="1601" dirty="0"/>
          </a:p>
        </p:txBody>
      </p:sp>
      <p:sp>
        <p:nvSpPr>
          <p:cNvPr id="8" name="Text 3"/>
          <p:cNvSpPr/>
          <p:nvPr/>
        </p:nvSpPr>
        <p:spPr>
          <a:xfrm>
            <a:off x="604837" y="2205157"/>
            <a:ext cx="7934325" cy="276582"/>
          </a:xfrm>
          <a:prstGeom prst="rect">
            <a:avLst/>
          </a:prstGeom>
          <a:noFill/>
          <a:ln/>
        </p:spPr>
        <p:txBody>
          <a:bodyPr wrap="none" rtlCol="0" anchor="t"/>
          <a:lstStyle/>
          <a:p>
            <a:pPr marL="0" indent="0" algn="l">
              <a:lnSpc>
                <a:spcPts val="2177"/>
              </a:lnSpc>
              <a:buNone/>
            </a:pPr>
            <a:r>
              <a:rPr lang="en-US" sz="1361" dirty="0">
                <a:solidFill>
                  <a:srgbClr val="00002E"/>
                </a:solidFill>
                <a:latin typeface="PT Sans" pitchFamily="34" charset="0"/>
                <a:ea typeface="PT Sans" pitchFamily="34" charset="-122"/>
                <a:cs typeface="PT Sans" pitchFamily="34" charset="-120"/>
              </a:rPr>
              <a:t>Les utilisateurs peuvent saisir une description dans une zone de texte pour générer l'image.</a:t>
            </a:r>
            <a:endParaRPr lang="en-US" sz="1361" dirty="0"/>
          </a:p>
        </p:txBody>
      </p:sp>
      <p:pic>
        <p:nvPicPr>
          <p:cNvPr id="9" name="Image 3" descr="preencoded.png"/>
          <p:cNvPicPr>
            <a:picLocks noChangeAspect="1"/>
          </p:cNvPicPr>
          <p:nvPr/>
        </p:nvPicPr>
        <p:blipFill>
          <a:blip r:embed="rId6"/>
          <a:stretch>
            <a:fillRect/>
          </a:stretch>
        </p:blipFill>
        <p:spPr>
          <a:xfrm>
            <a:off x="604837" y="3000137"/>
            <a:ext cx="431959" cy="431959"/>
          </a:xfrm>
          <a:prstGeom prst="rect">
            <a:avLst/>
          </a:prstGeom>
        </p:spPr>
      </p:pic>
      <p:sp>
        <p:nvSpPr>
          <p:cNvPr id="10" name="Text 4"/>
          <p:cNvSpPr/>
          <p:nvPr/>
        </p:nvSpPr>
        <p:spPr>
          <a:xfrm>
            <a:off x="604837" y="3604855"/>
            <a:ext cx="2033111" cy="254198"/>
          </a:xfrm>
          <a:prstGeom prst="rect">
            <a:avLst/>
          </a:prstGeom>
          <a:noFill/>
          <a:ln/>
        </p:spPr>
        <p:txBody>
          <a:bodyPr wrap="none" rtlCol="0" anchor="t"/>
          <a:lstStyle/>
          <a:p>
            <a:pPr marL="0" indent="0" algn="l">
              <a:lnSpc>
                <a:spcPts val="2001"/>
              </a:lnSpc>
              <a:buNone/>
            </a:pPr>
            <a:r>
              <a:rPr lang="en-US" sz="1601" b="1" dirty="0">
                <a:solidFill>
                  <a:srgbClr val="015F98"/>
                </a:solidFill>
                <a:latin typeface="Nunito" pitchFamily="34" charset="0"/>
                <a:ea typeface="Nunito" pitchFamily="34" charset="-122"/>
                <a:cs typeface="Nunito" pitchFamily="34" charset="-120"/>
              </a:rPr>
              <a:t>Bouton de génération</a:t>
            </a:r>
            <a:endParaRPr lang="en-US" sz="1601" dirty="0"/>
          </a:p>
        </p:txBody>
      </p:sp>
      <p:sp>
        <p:nvSpPr>
          <p:cNvPr id="11" name="Text 5"/>
          <p:cNvSpPr/>
          <p:nvPr/>
        </p:nvSpPr>
        <p:spPr>
          <a:xfrm>
            <a:off x="604837" y="3962638"/>
            <a:ext cx="7934325" cy="276582"/>
          </a:xfrm>
          <a:prstGeom prst="rect">
            <a:avLst/>
          </a:prstGeom>
          <a:noFill/>
          <a:ln/>
        </p:spPr>
        <p:txBody>
          <a:bodyPr wrap="none" rtlCol="0" anchor="t"/>
          <a:lstStyle/>
          <a:p>
            <a:pPr marL="0" indent="0" algn="l">
              <a:lnSpc>
                <a:spcPts val="2177"/>
              </a:lnSpc>
              <a:buNone/>
            </a:pPr>
            <a:r>
              <a:rPr lang="en-US" sz="1361" dirty="0">
                <a:solidFill>
                  <a:srgbClr val="00002E"/>
                </a:solidFill>
                <a:latin typeface="PT Sans" pitchFamily="34" charset="0"/>
                <a:ea typeface="PT Sans" pitchFamily="34" charset="-122"/>
                <a:cs typeface="PT Sans" pitchFamily="34" charset="-120"/>
              </a:rPr>
              <a:t>Un bouton permet de déclencher la génération de l'image à partir du texte saisi.</a:t>
            </a:r>
            <a:endParaRPr lang="en-US" sz="1361" dirty="0"/>
          </a:p>
        </p:txBody>
      </p:sp>
      <p:pic>
        <p:nvPicPr>
          <p:cNvPr id="12" name="Image 4" descr="preencoded.png"/>
          <p:cNvPicPr>
            <a:picLocks noChangeAspect="1"/>
          </p:cNvPicPr>
          <p:nvPr/>
        </p:nvPicPr>
        <p:blipFill>
          <a:blip r:embed="rId7"/>
          <a:stretch>
            <a:fillRect/>
          </a:stretch>
        </p:blipFill>
        <p:spPr>
          <a:xfrm>
            <a:off x="604837" y="4757618"/>
            <a:ext cx="431959" cy="431959"/>
          </a:xfrm>
          <a:prstGeom prst="rect">
            <a:avLst/>
          </a:prstGeom>
        </p:spPr>
      </p:pic>
      <p:sp>
        <p:nvSpPr>
          <p:cNvPr id="13" name="Text 6"/>
          <p:cNvSpPr/>
          <p:nvPr/>
        </p:nvSpPr>
        <p:spPr>
          <a:xfrm>
            <a:off x="604837" y="5362337"/>
            <a:ext cx="2033111" cy="254198"/>
          </a:xfrm>
          <a:prstGeom prst="rect">
            <a:avLst/>
          </a:prstGeom>
          <a:noFill/>
          <a:ln/>
        </p:spPr>
        <p:txBody>
          <a:bodyPr wrap="none" rtlCol="0" anchor="t"/>
          <a:lstStyle/>
          <a:p>
            <a:pPr marL="0" indent="0" algn="l">
              <a:lnSpc>
                <a:spcPts val="2001"/>
              </a:lnSpc>
              <a:buNone/>
            </a:pPr>
            <a:r>
              <a:rPr lang="en-US" sz="1601" b="1" dirty="0">
                <a:solidFill>
                  <a:srgbClr val="AD1F96"/>
                </a:solidFill>
                <a:latin typeface="Nunito" pitchFamily="34" charset="0"/>
                <a:ea typeface="Nunito" pitchFamily="34" charset="-122"/>
                <a:cs typeface="Nunito" pitchFamily="34" charset="-120"/>
              </a:rPr>
              <a:t>Affichage de l'image</a:t>
            </a:r>
            <a:endParaRPr lang="en-US" sz="1601" dirty="0"/>
          </a:p>
        </p:txBody>
      </p:sp>
      <p:sp>
        <p:nvSpPr>
          <p:cNvPr id="14" name="Text 7"/>
          <p:cNvSpPr/>
          <p:nvPr/>
        </p:nvSpPr>
        <p:spPr>
          <a:xfrm>
            <a:off x="604837" y="5720120"/>
            <a:ext cx="7934325" cy="276582"/>
          </a:xfrm>
          <a:prstGeom prst="rect">
            <a:avLst/>
          </a:prstGeom>
          <a:noFill/>
          <a:ln/>
        </p:spPr>
        <p:txBody>
          <a:bodyPr wrap="none" rtlCol="0" anchor="t"/>
          <a:lstStyle/>
          <a:p>
            <a:pPr marL="0" indent="0" algn="l">
              <a:lnSpc>
                <a:spcPts val="2177"/>
              </a:lnSpc>
              <a:buNone/>
            </a:pPr>
            <a:r>
              <a:rPr lang="en-US" sz="1361" dirty="0">
                <a:solidFill>
                  <a:srgbClr val="00002E"/>
                </a:solidFill>
                <a:latin typeface="PT Sans" pitchFamily="34" charset="0"/>
                <a:ea typeface="PT Sans" pitchFamily="34" charset="-122"/>
                <a:cs typeface="PT Sans" pitchFamily="34" charset="-120"/>
              </a:rPr>
              <a:t>L'image générée est affichée dans l'application, accompagnée d'une légende descriptive.</a:t>
            </a:r>
            <a:endParaRPr lang="en-US" sz="1361" dirty="0"/>
          </a:p>
        </p:txBody>
      </p:sp>
      <p:pic>
        <p:nvPicPr>
          <p:cNvPr id="15" name="Image 5" descr="preencoded.png"/>
          <p:cNvPicPr>
            <a:picLocks noChangeAspect="1"/>
          </p:cNvPicPr>
          <p:nvPr/>
        </p:nvPicPr>
        <p:blipFill>
          <a:blip r:embed="rId8"/>
          <a:stretch>
            <a:fillRect/>
          </a:stretch>
        </p:blipFill>
        <p:spPr>
          <a:xfrm>
            <a:off x="604837" y="6515100"/>
            <a:ext cx="431959" cy="431959"/>
          </a:xfrm>
          <a:prstGeom prst="rect">
            <a:avLst/>
          </a:prstGeom>
        </p:spPr>
      </p:pic>
      <p:sp>
        <p:nvSpPr>
          <p:cNvPr id="16" name="Text 8"/>
          <p:cNvSpPr/>
          <p:nvPr/>
        </p:nvSpPr>
        <p:spPr>
          <a:xfrm>
            <a:off x="604837" y="7119818"/>
            <a:ext cx="2356366" cy="254198"/>
          </a:xfrm>
          <a:prstGeom prst="rect">
            <a:avLst/>
          </a:prstGeom>
          <a:noFill/>
          <a:ln/>
        </p:spPr>
        <p:txBody>
          <a:bodyPr wrap="none" rtlCol="0" anchor="t"/>
          <a:lstStyle/>
          <a:p>
            <a:pPr marL="0" indent="0" algn="l">
              <a:lnSpc>
                <a:spcPts val="2001"/>
              </a:lnSpc>
              <a:buNone/>
            </a:pPr>
            <a:r>
              <a:rPr lang="en-US" sz="1601" b="1" dirty="0">
                <a:solidFill>
                  <a:srgbClr val="2D4DF2"/>
                </a:solidFill>
                <a:latin typeface="Nunito" pitchFamily="34" charset="0"/>
                <a:ea typeface="Nunito" pitchFamily="34" charset="-122"/>
                <a:cs typeface="Nunito" pitchFamily="34" charset="-120"/>
              </a:rPr>
              <a:t>Indicateur de chargement</a:t>
            </a:r>
            <a:endParaRPr lang="en-US" sz="1601" dirty="0"/>
          </a:p>
        </p:txBody>
      </p:sp>
      <p:sp>
        <p:nvSpPr>
          <p:cNvPr id="17" name="Text 9"/>
          <p:cNvSpPr/>
          <p:nvPr/>
        </p:nvSpPr>
        <p:spPr>
          <a:xfrm>
            <a:off x="604837" y="7477601"/>
            <a:ext cx="7934325" cy="276582"/>
          </a:xfrm>
          <a:prstGeom prst="rect">
            <a:avLst/>
          </a:prstGeom>
          <a:noFill/>
          <a:ln/>
        </p:spPr>
        <p:txBody>
          <a:bodyPr wrap="none" rtlCol="0" anchor="t"/>
          <a:lstStyle/>
          <a:p>
            <a:pPr marL="0" indent="0" algn="l">
              <a:lnSpc>
                <a:spcPts val="2177"/>
              </a:lnSpc>
              <a:buNone/>
            </a:pPr>
            <a:r>
              <a:rPr lang="en-US" sz="1361" dirty="0">
                <a:solidFill>
                  <a:srgbClr val="00002E"/>
                </a:solidFill>
                <a:latin typeface="PT Sans" pitchFamily="34" charset="0"/>
                <a:ea typeface="PT Sans" pitchFamily="34" charset="-122"/>
                <a:cs typeface="PT Sans" pitchFamily="34" charset="-120"/>
              </a:rPr>
              <a:t>Un indicateur de progression visual ise le processus de génération de l'image.</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04837" y="621506"/>
            <a:ext cx="4360783" cy="508159"/>
          </a:xfrm>
          <a:prstGeom prst="rect">
            <a:avLst/>
          </a:prstGeom>
          <a:noFill/>
          <a:ln/>
        </p:spPr>
        <p:txBody>
          <a:bodyPr wrap="none" rtlCol="0" anchor="t"/>
          <a:lstStyle/>
          <a:p>
            <a:pPr marL="0" indent="0">
              <a:lnSpc>
                <a:spcPts val="4002"/>
              </a:lnSpc>
              <a:buNone/>
            </a:pPr>
            <a:r>
              <a:rPr lang="en-US" sz="3202" b="1" dirty="0">
                <a:solidFill>
                  <a:srgbClr val="00002E"/>
                </a:solidFill>
                <a:latin typeface="Nunito" pitchFamily="34" charset="0"/>
                <a:ea typeface="Nunito" pitchFamily="34" charset="-122"/>
                <a:cs typeface="Nunito" pitchFamily="34" charset="-120"/>
              </a:rPr>
              <a:t>Défis et apprentissages</a:t>
            </a:r>
            <a:endParaRPr lang="en-US" sz="3202" dirty="0"/>
          </a:p>
        </p:txBody>
      </p:sp>
      <p:sp>
        <p:nvSpPr>
          <p:cNvPr id="6" name="Shape 2"/>
          <p:cNvSpPr/>
          <p:nvPr/>
        </p:nvSpPr>
        <p:spPr>
          <a:xfrm>
            <a:off x="604837" y="1388864"/>
            <a:ext cx="7934325" cy="1286947"/>
          </a:xfrm>
          <a:prstGeom prst="roundRect">
            <a:avLst>
              <a:gd name="adj" fmla="val 24172"/>
            </a:avLst>
          </a:prstGeom>
          <a:solidFill>
            <a:srgbClr val="F3F3FF"/>
          </a:solidFill>
          <a:ln w="15240">
            <a:solidFill>
              <a:srgbClr val="00002E"/>
            </a:solidFill>
            <a:prstDash val="solid"/>
          </a:ln>
        </p:spPr>
      </p:sp>
      <p:sp>
        <p:nvSpPr>
          <p:cNvPr id="7" name="Text 3"/>
          <p:cNvSpPr/>
          <p:nvPr/>
        </p:nvSpPr>
        <p:spPr>
          <a:xfrm>
            <a:off x="792837" y="1576864"/>
            <a:ext cx="2033111" cy="254198"/>
          </a:xfrm>
          <a:prstGeom prst="rect">
            <a:avLst/>
          </a:prstGeom>
          <a:noFill/>
          <a:ln/>
        </p:spPr>
        <p:txBody>
          <a:bodyPr wrap="none" rtlCol="0" anchor="t"/>
          <a:lstStyle/>
          <a:p>
            <a:pPr marL="0" indent="0">
              <a:lnSpc>
                <a:spcPts val="2001"/>
              </a:lnSpc>
              <a:buNone/>
            </a:pPr>
            <a:r>
              <a:rPr lang="en-US" sz="1601" b="1" dirty="0">
                <a:solidFill>
                  <a:srgbClr val="2D4DF2"/>
                </a:solidFill>
                <a:latin typeface="Nunito" pitchFamily="34" charset="0"/>
                <a:ea typeface="Nunito" pitchFamily="34" charset="-122"/>
                <a:cs typeface="Nunito" pitchFamily="34" charset="-120"/>
              </a:rPr>
              <a:t>Défis techniques</a:t>
            </a:r>
            <a:endParaRPr lang="en-US" sz="1601" dirty="0"/>
          </a:p>
        </p:txBody>
      </p:sp>
      <p:sp>
        <p:nvSpPr>
          <p:cNvPr id="8" name="Text 4"/>
          <p:cNvSpPr/>
          <p:nvPr/>
        </p:nvSpPr>
        <p:spPr>
          <a:xfrm>
            <a:off x="792837" y="1934647"/>
            <a:ext cx="7558326" cy="553164"/>
          </a:xfrm>
          <a:prstGeom prst="rect">
            <a:avLst/>
          </a:prstGeom>
          <a:noFill/>
          <a:ln/>
        </p:spPr>
        <p:txBody>
          <a:bodyPr wrap="square" rtlCol="0" anchor="t"/>
          <a:lstStyle/>
          <a:p>
            <a:pPr marL="0" indent="0">
              <a:lnSpc>
                <a:spcPts val="2177"/>
              </a:lnSpc>
              <a:buNone/>
            </a:pPr>
            <a:r>
              <a:rPr lang="en-US" sz="1361" dirty="0">
                <a:solidFill>
                  <a:srgbClr val="00002E"/>
                </a:solidFill>
                <a:latin typeface="PT Sans" pitchFamily="34" charset="0"/>
                <a:ea typeface="PT Sans" pitchFamily="34" charset="-122"/>
                <a:cs typeface="PT Sans" pitchFamily="34" charset="-120"/>
              </a:rPr>
              <a:t>L'équipe a dû relever plusieurs défis techniques, notamment l'intégration du modèle de génération d'images Tiny Stable Diffusion et la gestion de l'interface utilisateur avec Tkinter.</a:t>
            </a:r>
            <a:endParaRPr lang="en-US" sz="1361" dirty="0"/>
          </a:p>
        </p:txBody>
      </p:sp>
      <p:sp>
        <p:nvSpPr>
          <p:cNvPr id="9" name="Shape 5"/>
          <p:cNvSpPr/>
          <p:nvPr/>
        </p:nvSpPr>
        <p:spPr>
          <a:xfrm>
            <a:off x="604837" y="2848570"/>
            <a:ext cx="7934325" cy="1563529"/>
          </a:xfrm>
          <a:prstGeom prst="roundRect">
            <a:avLst>
              <a:gd name="adj" fmla="val 19896"/>
            </a:avLst>
          </a:prstGeom>
          <a:solidFill>
            <a:srgbClr val="F3F3FF"/>
          </a:solidFill>
          <a:ln w="15240">
            <a:solidFill>
              <a:srgbClr val="00002E"/>
            </a:solidFill>
            <a:prstDash val="solid"/>
          </a:ln>
        </p:spPr>
      </p:sp>
      <p:sp>
        <p:nvSpPr>
          <p:cNvPr id="10" name="Text 6"/>
          <p:cNvSpPr/>
          <p:nvPr/>
        </p:nvSpPr>
        <p:spPr>
          <a:xfrm>
            <a:off x="792837" y="3036570"/>
            <a:ext cx="2410897" cy="254198"/>
          </a:xfrm>
          <a:prstGeom prst="rect">
            <a:avLst/>
          </a:prstGeom>
          <a:noFill/>
          <a:ln/>
        </p:spPr>
        <p:txBody>
          <a:bodyPr wrap="none" rtlCol="0" anchor="t"/>
          <a:lstStyle/>
          <a:p>
            <a:pPr marL="0" indent="0">
              <a:lnSpc>
                <a:spcPts val="2001"/>
              </a:lnSpc>
              <a:buNone/>
            </a:pPr>
            <a:r>
              <a:rPr lang="en-US" sz="1601" b="1" dirty="0">
                <a:solidFill>
                  <a:srgbClr val="015F98"/>
                </a:solidFill>
                <a:latin typeface="Nunito" pitchFamily="34" charset="0"/>
                <a:ea typeface="Nunito" pitchFamily="34" charset="-122"/>
                <a:cs typeface="Nunito" pitchFamily="34" charset="-120"/>
              </a:rPr>
              <a:t>Résolution des problèmes</a:t>
            </a:r>
            <a:endParaRPr lang="en-US" sz="1601" dirty="0"/>
          </a:p>
        </p:txBody>
      </p:sp>
      <p:sp>
        <p:nvSpPr>
          <p:cNvPr id="11" name="Text 7"/>
          <p:cNvSpPr/>
          <p:nvPr/>
        </p:nvSpPr>
        <p:spPr>
          <a:xfrm>
            <a:off x="792837" y="3394353"/>
            <a:ext cx="7558326" cy="829747"/>
          </a:xfrm>
          <a:prstGeom prst="rect">
            <a:avLst/>
          </a:prstGeom>
          <a:noFill/>
          <a:ln/>
        </p:spPr>
        <p:txBody>
          <a:bodyPr wrap="square" rtlCol="0" anchor="t"/>
          <a:lstStyle/>
          <a:p>
            <a:pPr marL="0" indent="0">
              <a:lnSpc>
                <a:spcPts val="2177"/>
              </a:lnSpc>
              <a:buNone/>
            </a:pPr>
            <a:r>
              <a:rPr lang="en-US" sz="1361" dirty="0">
                <a:solidFill>
                  <a:srgbClr val="00002E"/>
                </a:solidFill>
                <a:latin typeface="PT Sans" pitchFamily="34" charset="0"/>
                <a:ea typeface="PT Sans" pitchFamily="34" charset="-122"/>
                <a:cs typeface="PT Sans" pitchFamily="34" charset="-120"/>
              </a:rPr>
              <a:t>Grâce à leur expertise en programmation et à leur capacité d'adaptation, les étudiants ont réussi à surmonter ces obstacles en mettant en place des solutions innovantes et en partageant leurs connaissances au sein de l'équipe.</a:t>
            </a:r>
            <a:endParaRPr lang="en-US" sz="1361" dirty="0"/>
          </a:p>
        </p:txBody>
      </p:sp>
      <p:sp>
        <p:nvSpPr>
          <p:cNvPr id="12" name="Shape 8"/>
          <p:cNvSpPr/>
          <p:nvPr/>
        </p:nvSpPr>
        <p:spPr>
          <a:xfrm>
            <a:off x="604837" y="4584859"/>
            <a:ext cx="7934325" cy="1563529"/>
          </a:xfrm>
          <a:prstGeom prst="roundRect">
            <a:avLst>
              <a:gd name="adj" fmla="val 19896"/>
            </a:avLst>
          </a:prstGeom>
          <a:solidFill>
            <a:srgbClr val="F3F3FF"/>
          </a:solidFill>
          <a:ln w="15240">
            <a:solidFill>
              <a:srgbClr val="00002E"/>
            </a:solidFill>
            <a:prstDash val="solid"/>
          </a:ln>
        </p:spPr>
      </p:sp>
      <p:sp>
        <p:nvSpPr>
          <p:cNvPr id="13" name="Text 9"/>
          <p:cNvSpPr/>
          <p:nvPr/>
        </p:nvSpPr>
        <p:spPr>
          <a:xfrm>
            <a:off x="792837" y="4772858"/>
            <a:ext cx="2033111" cy="254198"/>
          </a:xfrm>
          <a:prstGeom prst="rect">
            <a:avLst/>
          </a:prstGeom>
          <a:noFill/>
          <a:ln/>
        </p:spPr>
        <p:txBody>
          <a:bodyPr wrap="none" rtlCol="0" anchor="t"/>
          <a:lstStyle/>
          <a:p>
            <a:pPr marL="0" indent="0">
              <a:lnSpc>
                <a:spcPts val="2001"/>
              </a:lnSpc>
              <a:buNone/>
            </a:pPr>
            <a:r>
              <a:rPr lang="en-US" sz="1601" b="1" dirty="0">
                <a:solidFill>
                  <a:srgbClr val="AD1F96"/>
                </a:solidFill>
                <a:latin typeface="Nunito" pitchFamily="34" charset="0"/>
                <a:ea typeface="Nunito" pitchFamily="34" charset="-122"/>
                <a:cs typeface="Nunito" pitchFamily="34" charset="-120"/>
              </a:rPr>
              <a:t>Leçons apprises</a:t>
            </a:r>
            <a:endParaRPr lang="en-US" sz="1601" dirty="0"/>
          </a:p>
        </p:txBody>
      </p:sp>
      <p:sp>
        <p:nvSpPr>
          <p:cNvPr id="14" name="Text 10"/>
          <p:cNvSpPr/>
          <p:nvPr/>
        </p:nvSpPr>
        <p:spPr>
          <a:xfrm>
            <a:off x="792837" y="5130641"/>
            <a:ext cx="7558326" cy="829747"/>
          </a:xfrm>
          <a:prstGeom prst="rect">
            <a:avLst/>
          </a:prstGeom>
          <a:noFill/>
          <a:ln/>
        </p:spPr>
        <p:txBody>
          <a:bodyPr wrap="square" rtlCol="0" anchor="t"/>
          <a:lstStyle/>
          <a:p>
            <a:pPr marL="0" indent="0">
              <a:lnSpc>
                <a:spcPts val="2177"/>
              </a:lnSpc>
              <a:buNone/>
            </a:pPr>
            <a:r>
              <a:rPr lang="en-US" sz="1361" dirty="0">
                <a:solidFill>
                  <a:srgbClr val="00002E"/>
                </a:solidFill>
                <a:latin typeface="PT Sans" pitchFamily="34" charset="0"/>
                <a:ea typeface="PT Sans" pitchFamily="34" charset="-122"/>
                <a:cs typeface="PT Sans" pitchFamily="34" charset="-120"/>
              </a:rPr>
              <a:t>Cette expérience leur a permis de développer des compétences précieuses en gestion de projet, en travail collaboratif et en résolution de problèmes complexes, des atouts essentiels pour leur carrière future.</a:t>
            </a:r>
            <a:endParaRPr lang="en-US" sz="1361" dirty="0"/>
          </a:p>
        </p:txBody>
      </p:sp>
      <p:sp>
        <p:nvSpPr>
          <p:cNvPr id="15" name="Shape 11"/>
          <p:cNvSpPr/>
          <p:nvPr/>
        </p:nvSpPr>
        <p:spPr>
          <a:xfrm>
            <a:off x="604837" y="6321147"/>
            <a:ext cx="7934325" cy="1286947"/>
          </a:xfrm>
          <a:prstGeom prst="roundRect">
            <a:avLst>
              <a:gd name="adj" fmla="val 24172"/>
            </a:avLst>
          </a:prstGeom>
          <a:solidFill>
            <a:srgbClr val="F3F3FF"/>
          </a:solidFill>
          <a:ln w="15240">
            <a:solidFill>
              <a:srgbClr val="00002E"/>
            </a:solidFill>
            <a:prstDash val="solid"/>
          </a:ln>
        </p:spPr>
      </p:sp>
      <p:sp>
        <p:nvSpPr>
          <p:cNvPr id="16" name="Text 12"/>
          <p:cNvSpPr/>
          <p:nvPr/>
        </p:nvSpPr>
        <p:spPr>
          <a:xfrm>
            <a:off x="792837" y="6509147"/>
            <a:ext cx="2033111" cy="254198"/>
          </a:xfrm>
          <a:prstGeom prst="rect">
            <a:avLst/>
          </a:prstGeom>
          <a:noFill/>
          <a:ln/>
        </p:spPr>
        <p:txBody>
          <a:bodyPr wrap="none" rtlCol="0" anchor="t"/>
          <a:lstStyle/>
          <a:p>
            <a:pPr marL="0" indent="0">
              <a:lnSpc>
                <a:spcPts val="2001"/>
              </a:lnSpc>
              <a:buNone/>
            </a:pPr>
            <a:r>
              <a:rPr lang="en-US" sz="1601" b="1" dirty="0">
                <a:solidFill>
                  <a:srgbClr val="2D4DF2"/>
                </a:solidFill>
                <a:latin typeface="Nunito" pitchFamily="34" charset="0"/>
                <a:ea typeface="Nunito" pitchFamily="34" charset="-122"/>
                <a:cs typeface="Nunito" pitchFamily="34" charset="-120"/>
              </a:rPr>
              <a:t>Perspectives d'avenir</a:t>
            </a:r>
            <a:endParaRPr lang="en-US" sz="1601" dirty="0"/>
          </a:p>
        </p:txBody>
      </p:sp>
      <p:sp>
        <p:nvSpPr>
          <p:cNvPr id="17" name="Text 13"/>
          <p:cNvSpPr/>
          <p:nvPr/>
        </p:nvSpPr>
        <p:spPr>
          <a:xfrm>
            <a:off x="792837" y="6866930"/>
            <a:ext cx="7558326" cy="553164"/>
          </a:xfrm>
          <a:prstGeom prst="rect">
            <a:avLst/>
          </a:prstGeom>
          <a:noFill/>
          <a:ln/>
        </p:spPr>
        <p:txBody>
          <a:bodyPr wrap="square" rtlCol="0" anchor="t"/>
          <a:lstStyle/>
          <a:p>
            <a:pPr marL="0" indent="0">
              <a:lnSpc>
                <a:spcPts val="2177"/>
              </a:lnSpc>
              <a:buNone/>
            </a:pPr>
            <a:r>
              <a:rPr lang="en-US" sz="1361" dirty="0">
                <a:solidFill>
                  <a:srgbClr val="00002E"/>
                </a:solidFill>
                <a:latin typeface="PT Sans" pitchFamily="34" charset="0"/>
                <a:ea typeface="PT Sans" pitchFamily="34" charset="-122"/>
                <a:cs typeface="PT Sans" pitchFamily="34" charset="-120"/>
              </a:rPr>
              <a:t>Fort de cette réussite, l'équipe envisage d'améliorer davantage la classe Array, d'explorer d'autres modèles de génération d'images et d'étendre les fonctionnalités de l'application GUI.</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910"/>
          </a:xfrm>
          <a:prstGeom prst="rect">
            <a:avLst/>
          </a:prstGeom>
          <a:solidFill>
            <a:srgbClr val="F3F3FF">
              <a:alpha val="75000"/>
            </a:srgbClr>
          </a:solidFill>
          <a:ln/>
        </p:spPr>
      </p:sp>
      <p:pic>
        <p:nvPicPr>
          <p:cNvPr id="4" name="Image 1" descr="preencoded.png"/>
          <p:cNvPicPr>
            <a:picLocks noChangeAspect="1"/>
          </p:cNvPicPr>
          <p:nvPr/>
        </p:nvPicPr>
        <p:blipFill>
          <a:blip r:embed="rId4"/>
          <a:stretch>
            <a:fillRect/>
          </a:stretch>
        </p:blipFill>
        <p:spPr>
          <a:xfrm>
            <a:off x="0" y="0"/>
            <a:ext cx="14630400" cy="2348746"/>
          </a:xfrm>
          <a:prstGeom prst="rect">
            <a:avLst/>
          </a:prstGeom>
        </p:spPr>
      </p:pic>
      <p:sp>
        <p:nvSpPr>
          <p:cNvPr id="5" name="Text 1"/>
          <p:cNvSpPr/>
          <p:nvPr/>
        </p:nvSpPr>
        <p:spPr>
          <a:xfrm>
            <a:off x="2484953" y="2865477"/>
            <a:ext cx="4421267" cy="552569"/>
          </a:xfrm>
          <a:prstGeom prst="rect">
            <a:avLst/>
          </a:prstGeom>
          <a:noFill/>
          <a:ln/>
        </p:spPr>
        <p:txBody>
          <a:bodyPr wrap="none" rtlCol="0" anchor="t"/>
          <a:lstStyle/>
          <a:p>
            <a:pPr marL="0" indent="0">
              <a:lnSpc>
                <a:spcPts val="4352"/>
              </a:lnSpc>
              <a:buNone/>
            </a:pPr>
            <a:r>
              <a:rPr lang="en-US" sz="3481" b="1" dirty="0">
                <a:solidFill>
                  <a:srgbClr val="00002E"/>
                </a:solidFill>
                <a:latin typeface="Nunito" pitchFamily="34" charset="0"/>
                <a:ea typeface="Nunito" pitchFamily="34" charset="-122"/>
                <a:cs typeface="Nunito" pitchFamily="34" charset="-120"/>
              </a:rPr>
              <a:t>Conclusion</a:t>
            </a:r>
            <a:endParaRPr lang="en-US" sz="3481" dirty="0"/>
          </a:p>
        </p:txBody>
      </p:sp>
      <p:pic>
        <p:nvPicPr>
          <p:cNvPr id="6" name="Image 2" descr="preencoded.png"/>
          <p:cNvPicPr>
            <a:picLocks noChangeAspect="1"/>
          </p:cNvPicPr>
          <p:nvPr/>
        </p:nvPicPr>
        <p:blipFill>
          <a:blip r:embed="rId5"/>
          <a:stretch>
            <a:fillRect/>
          </a:stretch>
        </p:blipFill>
        <p:spPr>
          <a:xfrm>
            <a:off x="2484953" y="3699867"/>
            <a:ext cx="3220164" cy="751523"/>
          </a:xfrm>
          <a:prstGeom prst="rect">
            <a:avLst/>
          </a:prstGeom>
        </p:spPr>
      </p:pic>
      <p:sp>
        <p:nvSpPr>
          <p:cNvPr id="7" name="Text 2"/>
          <p:cNvSpPr/>
          <p:nvPr/>
        </p:nvSpPr>
        <p:spPr>
          <a:xfrm>
            <a:off x="2672834" y="4733211"/>
            <a:ext cx="2210633" cy="276344"/>
          </a:xfrm>
          <a:prstGeom prst="rect">
            <a:avLst/>
          </a:prstGeom>
          <a:noFill/>
          <a:ln/>
        </p:spPr>
        <p:txBody>
          <a:bodyPr wrap="none" rtlCol="0" anchor="t"/>
          <a:lstStyle/>
          <a:p>
            <a:pPr marL="0" indent="0" algn="l">
              <a:lnSpc>
                <a:spcPts val="2176"/>
              </a:lnSpc>
              <a:buNone/>
            </a:pPr>
            <a:r>
              <a:rPr lang="en-US" sz="1741" b="1" dirty="0">
                <a:solidFill>
                  <a:srgbClr val="2D4DF2"/>
                </a:solidFill>
                <a:latin typeface="Nunito" pitchFamily="34" charset="0"/>
                <a:ea typeface="Nunito" pitchFamily="34" charset="-122"/>
                <a:cs typeface="Nunito" pitchFamily="34" charset="-120"/>
              </a:rPr>
              <a:t>Réalisations clés</a:t>
            </a:r>
            <a:endParaRPr lang="en-US" sz="1741" dirty="0"/>
          </a:p>
        </p:txBody>
      </p:sp>
      <p:sp>
        <p:nvSpPr>
          <p:cNvPr id="8" name="Text 3"/>
          <p:cNvSpPr/>
          <p:nvPr/>
        </p:nvSpPr>
        <p:spPr>
          <a:xfrm>
            <a:off x="2672834" y="5122188"/>
            <a:ext cx="2844403" cy="2103596"/>
          </a:xfrm>
          <a:prstGeom prst="rect">
            <a:avLst/>
          </a:prstGeom>
          <a:noFill/>
          <a:ln/>
        </p:spPr>
        <p:txBody>
          <a:bodyPr wrap="square" rtlCol="0" anchor="t"/>
          <a:lstStyle/>
          <a:p>
            <a:pPr marL="0" indent="0" algn="l">
              <a:lnSpc>
                <a:spcPts val="2367"/>
              </a:lnSpc>
              <a:buNone/>
            </a:pPr>
            <a:r>
              <a:rPr lang="en-US" sz="1480" dirty="0">
                <a:solidFill>
                  <a:srgbClr val="00002E"/>
                </a:solidFill>
                <a:latin typeface="PT Sans" pitchFamily="34" charset="0"/>
                <a:ea typeface="PT Sans" pitchFamily="34" charset="-122"/>
                <a:cs typeface="PT Sans" pitchFamily="34" charset="-120"/>
              </a:rPr>
              <a:t>L'équipe a atteint ses objectifs avec succès, en implémentant un sous-ensemble de NumPy, en réalisant une analyse de données comparative avec Python et R, et en développant une application GUI fonctionnelle.</a:t>
            </a:r>
            <a:endParaRPr lang="en-US" sz="1480" dirty="0"/>
          </a:p>
        </p:txBody>
      </p:sp>
      <p:pic>
        <p:nvPicPr>
          <p:cNvPr id="9" name="Image 3" descr="preencoded.png"/>
          <p:cNvPicPr>
            <a:picLocks noChangeAspect="1"/>
          </p:cNvPicPr>
          <p:nvPr/>
        </p:nvPicPr>
        <p:blipFill>
          <a:blip r:embed="rId6"/>
          <a:stretch>
            <a:fillRect/>
          </a:stretch>
        </p:blipFill>
        <p:spPr>
          <a:xfrm>
            <a:off x="5705118" y="3699867"/>
            <a:ext cx="3220164" cy="751523"/>
          </a:xfrm>
          <a:prstGeom prst="rect">
            <a:avLst/>
          </a:prstGeom>
        </p:spPr>
      </p:pic>
      <p:sp>
        <p:nvSpPr>
          <p:cNvPr id="10" name="Text 4"/>
          <p:cNvSpPr/>
          <p:nvPr/>
        </p:nvSpPr>
        <p:spPr>
          <a:xfrm>
            <a:off x="5892998" y="4733211"/>
            <a:ext cx="2210633" cy="276344"/>
          </a:xfrm>
          <a:prstGeom prst="rect">
            <a:avLst/>
          </a:prstGeom>
          <a:noFill/>
          <a:ln/>
        </p:spPr>
        <p:txBody>
          <a:bodyPr wrap="none" rtlCol="0" anchor="t"/>
          <a:lstStyle/>
          <a:p>
            <a:pPr marL="0" indent="0" algn="l">
              <a:lnSpc>
                <a:spcPts val="2176"/>
              </a:lnSpc>
              <a:buNone/>
            </a:pPr>
            <a:r>
              <a:rPr lang="en-US" sz="1741" b="1" dirty="0">
                <a:solidFill>
                  <a:srgbClr val="015F98"/>
                </a:solidFill>
                <a:latin typeface="Nunito" pitchFamily="34" charset="0"/>
                <a:ea typeface="Nunito" pitchFamily="34" charset="-122"/>
                <a:cs typeface="Nunito" pitchFamily="34" charset="-120"/>
              </a:rPr>
              <a:t>Impact du projet</a:t>
            </a:r>
            <a:endParaRPr lang="en-US" sz="1741" dirty="0"/>
          </a:p>
        </p:txBody>
      </p:sp>
      <p:sp>
        <p:nvSpPr>
          <p:cNvPr id="11" name="Text 5"/>
          <p:cNvSpPr/>
          <p:nvPr/>
        </p:nvSpPr>
        <p:spPr>
          <a:xfrm>
            <a:off x="5892998" y="5122188"/>
            <a:ext cx="2844403" cy="2404110"/>
          </a:xfrm>
          <a:prstGeom prst="rect">
            <a:avLst/>
          </a:prstGeom>
          <a:noFill/>
          <a:ln/>
        </p:spPr>
        <p:txBody>
          <a:bodyPr wrap="square" rtlCol="0" anchor="t"/>
          <a:lstStyle/>
          <a:p>
            <a:pPr marL="0" indent="0" algn="l">
              <a:lnSpc>
                <a:spcPts val="2367"/>
              </a:lnSpc>
              <a:buNone/>
            </a:pPr>
            <a:r>
              <a:rPr lang="en-US" sz="1480" dirty="0">
                <a:solidFill>
                  <a:srgbClr val="00002E"/>
                </a:solidFill>
                <a:latin typeface="PT Sans" pitchFamily="34" charset="0"/>
                <a:ea typeface="PT Sans" pitchFamily="34" charset="-122"/>
                <a:cs typeface="PT Sans" pitchFamily="34" charset="-120"/>
              </a:rPr>
              <a:t>Ce projet a permis aux étudiants d'appliquer leurs connaissances théoriques à des problèmes concrets, de développer leurs compétences en programmation avancée et en analyse de données, et de se préparer à de futurs défis ambitieux.</a:t>
            </a:r>
            <a:endParaRPr lang="en-US" sz="1480" dirty="0"/>
          </a:p>
        </p:txBody>
      </p:sp>
      <p:pic>
        <p:nvPicPr>
          <p:cNvPr id="12" name="Image 4" descr="preencoded.png"/>
          <p:cNvPicPr>
            <a:picLocks noChangeAspect="1"/>
          </p:cNvPicPr>
          <p:nvPr/>
        </p:nvPicPr>
        <p:blipFill>
          <a:blip r:embed="rId7"/>
          <a:stretch>
            <a:fillRect/>
          </a:stretch>
        </p:blipFill>
        <p:spPr>
          <a:xfrm>
            <a:off x="8925282" y="3699867"/>
            <a:ext cx="3220164" cy="751523"/>
          </a:xfrm>
          <a:prstGeom prst="rect">
            <a:avLst/>
          </a:prstGeom>
        </p:spPr>
      </p:pic>
      <p:sp>
        <p:nvSpPr>
          <p:cNvPr id="13" name="Text 6"/>
          <p:cNvSpPr/>
          <p:nvPr/>
        </p:nvSpPr>
        <p:spPr>
          <a:xfrm>
            <a:off x="9113163" y="4733211"/>
            <a:ext cx="2210633" cy="276344"/>
          </a:xfrm>
          <a:prstGeom prst="rect">
            <a:avLst/>
          </a:prstGeom>
          <a:noFill/>
          <a:ln/>
        </p:spPr>
        <p:txBody>
          <a:bodyPr wrap="none" rtlCol="0" anchor="t"/>
          <a:lstStyle/>
          <a:p>
            <a:pPr marL="0" indent="0" algn="l">
              <a:lnSpc>
                <a:spcPts val="2176"/>
              </a:lnSpc>
              <a:buNone/>
            </a:pPr>
            <a:r>
              <a:rPr lang="en-US" sz="1741" b="1" dirty="0">
                <a:solidFill>
                  <a:srgbClr val="AD1F96"/>
                </a:solidFill>
                <a:latin typeface="Nunito" pitchFamily="34" charset="0"/>
                <a:ea typeface="Nunito" pitchFamily="34" charset="-122"/>
                <a:cs typeface="Nunito" pitchFamily="34" charset="-120"/>
              </a:rPr>
              <a:t>Perspectives d'avenir</a:t>
            </a:r>
            <a:endParaRPr lang="en-US" sz="1741" dirty="0"/>
          </a:p>
        </p:txBody>
      </p:sp>
      <p:sp>
        <p:nvSpPr>
          <p:cNvPr id="14" name="Text 7"/>
          <p:cNvSpPr/>
          <p:nvPr/>
        </p:nvSpPr>
        <p:spPr>
          <a:xfrm>
            <a:off x="9113163" y="5122188"/>
            <a:ext cx="2844403" cy="2404110"/>
          </a:xfrm>
          <a:prstGeom prst="rect">
            <a:avLst/>
          </a:prstGeom>
          <a:noFill/>
          <a:ln/>
        </p:spPr>
        <p:txBody>
          <a:bodyPr wrap="square" rtlCol="0" anchor="t"/>
          <a:lstStyle/>
          <a:p>
            <a:pPr marL="0" indent="0" algn="l">
              <a:lnSpc>
                <a:spcPts val="2367"/>
              </a:lnSpc>
              <a:buNone/>
            </a:pPr>
            <a:r>
              <a:rPr lang="en-US" sz="1480" dirty="0">
                <a:solidFill>
                  <a:srgbClr val="00002E"/>
                </a:solidFill>
                <a:latin typeface="PT Sans" pitchFamily="34" charset="0"/>
                <a:ea typeface="PT Sans" pitchFamily="34" charset="-122"/>
                <a:cs typeface="PT Sans" pitchFamily="34" charset="-120"/>
              </a:rPr>
              <a:t>Fort de cette expérience enrichissante, l'équipe envisage de poursuivre ses efforts pour améliorer et étendre les fonctionnalités de leur travail, dans le but de contribuer davantage à l'innovation dans le domaine de l'informatique.</a:t>
            </a:r>
            <a:endParaRPr lang="en-US" sz="148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TotalTime>
  <Words>1008</Words>
  <Application>Microsoft Office PowerPoint</Application>
  <PresentationFormat>Personnalisé</PresentationFormat>
  <Paragraphs>81</Paragraphs>
  <Slides>9</Slides>
  <Notes>9</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Arial</vt:lpstr>
      <vt:lpstr>Calibri</vt:lpstr>
      <vt:lpstr>Nunito</vt:lpstr>
      <vt:lpstr>PT Sans</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5</cp:revision>
  <dcterms:created xsi:type="dcterms:W3CDTF">2024-06-29T07:57:04Z</dcterms:created>
  <dcterms:modified xsi:type="dcterms:W3CDTF">2024-06-29T09:16:56Z</dcterms:modified>
</cp:coreProperties>
</file>